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5" roundtripDataSignature="AMtx7mhR2nSP5Imjc+IyWlKwmxOd05Dn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1789D7F-42BB-442A-9658-C703968EAA49}">
  <a:tblStyle styleId="{F1789D7F-42BB-442A-9658-C703968EAA4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45a98cc77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1245a98cc77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54e8c6545_2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needed, here’s the underlying</a:t>
            </a:r>
            <a:endParaRPr/>
          </a:p>
        </p:txBody>
      </p:sp>
      <p:sp>
        <p:nvSpPr>
          <p:cNvPr id="218" name="Google Shape;218;g1254e8c6545_2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54e8c6545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54e8c6545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1254e8c6545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45a98cc77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1245a98cc77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4e8c6545_2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1254e8c6545_2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245a98cc77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1245a98cc77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563ff4ca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12563ff4ca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2563ff4ca9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2563ff4ca9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12563ff4ca9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45a98cc7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45a98cc7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1245a98cc7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4c8fecf43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24c8fecf43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245a98cc77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1245a98cc77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4c8fecf43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124c8fecf43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245a98cc77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1245a98cc77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2563ff4ca9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12563ff4ca9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45a98cc77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1245a98cc77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245a98cc77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1245a98cc77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1245a98cc77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/>
          </a:p>
        </p:txBody>
      </p:sp>
      <p:sp>
        <p:nvSpPr>
          <p:cNvPr id="107" name="Google Shape;10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en-US"/>
              <a:t>notes: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/>
          </a:p>
        </p:txBody>
      </p:sp>
      <p:sp>
        <p:nvSpPr>
          <p:cNvPr id="123" name="Google Shape;12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526943f44_1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12526943f44_1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2526943f44_1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en-US"/>
              <a:t>hardly visible as a very thin line, typically blurred due to partial volume effects</a:t>
            </a:r>
            <a:endParaRPr b="1"/>
          </a:p>
        </p:txBody>
      </p:sp>
      <p:sp>
        <p:nvSpPr>
          <p:cNvPr id="149" name="Google Shape;14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Develop an accurate, fully-automated EAT segmentation from CT calcium score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1866"/>
              <a:t>Evaluation Metrics</a:t>
            </a:r>
            <a:endParaRPr sz="466">
              <a:latin typeface="Arial"/>
              <a:ea typeface="Arial"/>
              <a:cs typeface="Arial"/>
              <a:sym typeface="Arial"/>
            </a:endParaRPr>
          </a:p>
          <a:p>
            <a:pPr indent="-283599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66"/>
              <a:buChar char="•"/>
            </a:pPr>
            <a:r>
              <a:rPr lang="en-US" sz="1066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Dice coefficient/F1 score and Intersection over union score</a:t>
            </a:r>
            <a:endParaRPr sz="466">
              <a:latin typeface="Arial"/>
              <a:ea typeface="Arial"/>
              <a:cs typeface="Arial"/>
              <a:sym typeface="Arial"/>
              <a:extLst>
                <a:ext uri="http://customooxmlschemas.google.com/">
                  <go:slidesCustomData xmlns:go="http://customooxmlschemas.google.com/" textRoundtripDataId="1"/>
                </a:ext>
              </a:extLst>
            </a:endParaRPr>
          </a:p>
          <a:p>
            <a:pPr indent="-283599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66"/>
              <a:buChar char="•"/>
            </a:pPr>
            <a:r>
              <a:rPr lang="en-US" sz="1066"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Accuracy</a:t>
            </a:r>
            <a:endParaRPr sz="466">
              <a:latin typeface="Arial"/>
              <a:ea typeface="Arial"/>
              <a:cs typeface="Arial"/>
              <a:sym typeface="Arial"/>
            </a:endParaRPr>
          </a:p>
          <a:p>
            <a:pPr indent="-283599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66"/>
              <a:buChar char="•"/>
            </a:pPr>
            <a:r>
              <a:rPr lang="en-US" sz="1066"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Scatter and Bland–Altman plots (R and p-values)</a:t>
            </a:r>
            <a:r>
              <a:rPr lang="en-US" sz="1066"/>
              <a:t> - Not useful, it’s great for comparing two methods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45a98cc77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1245a98cc77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rgbClr val="0A304E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" y="379270"/>
            <a:ext cx="10385323" cy="533705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WRU FPB white-rev logo.wmf" id="24" name="Google Shape;2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104" y="5942067"/>
            <a:ext cx="2565400" cy="65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o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−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4"/>
          <p:cNvSpPr/>
          <p:nvPr/>
        </p:nvSpPr>
        <p:spPr>
          <a:xfrm>
            <a:off x="0" y="5856790"/>
            <a:ext cx="12192000" cy="1001210"/>
          </a:xfrm>
          <a:prstGeom prst="rect">
            <a:avLst/>
          </a:prstGeom>
          <a:solidFill>
            <a:srgbClr val="0A30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WRU FPB white-rev logo.wmf" id="16" name="Google Shape;16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35000" y="6029325"/>
            <a:ext cx="2565400" cy="654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Relationship Id="rId5" Type="http://schemas.openxmlformats.org/officeDocument/2006/relationships/image" Target="../media/image15.png"/><Relationship Id="rId6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11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Relationship Id="rId6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>
            <p:ph type="ctrTitle"/>
          </p:nvPr>
        </p:nvSpPr>
        <p:spPr>
          <a:xfrm>
            <a:off x="1066500" y="976025"/>
            <a:ext cx="9765000" cy="225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lang="en-US" sz="3700"/>
              <a:t>Segmentation of epicardial fat, a cardiovascular risk factor, in the heart, using deep learning</a:t>
            </a:r>
            <a:endParaRPr b="0" sz="3700"/>
          </a:p>
        </p:txBody>
      </p:sp>
      <p:sp>
        <p:nvSpPr>
          <p:cNvPr id="93" name="Google Shape;93;p1"/>
          <p:cNvSpPr txBox="1"/>
          <p:nvPr/>
        </p:nvSpPr>
        <p:spPr>
          <a:xfrm>
            <a:off x="1746504" y="4156770"/>
            <a:ext cx="8623220" cy="1404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Presented By: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Prerna Singh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Andrew Dupuis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Roshan Sivakumar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 b="0" l="0" r="31625" t="0"/>
          <a:stretch/>
        </p:blipFill>
        <p:spPr>
          <a:xfrm>
            <a:off x="480563" y="5899355"/>
            <a:ext cx="7149270" cy="815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1245a98cc77_0_33"/>
          <p:cNvPicPr preferRelativeResize="0"/>
          <p:nvPr/>
        </p:nvPicPr>
        <p:blipFill rotWithShape="1">
          <a:blip r:embed="rId3">
            <a:alphaModFix/>
          </a:blip>
          <a:srcRect b="0" l="0" r="32473" t="0"/>
          <a:stretch/>
        </p:blipFill>
        <p:spPr>
          <a:xfrm>
            <a:off x="480563" y="5956009"/>
            <a:ext cx="7060781" cy="75923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1245a98cc77_0_33"/>
          <p:cNvSpPr txBox="1"/>
          <p:nvPr>
            <p:ph type="title"/>
          </p:nvPr>
        </p:nvSpPr>
        <p:spPr>
          <a:xfrm>
            <a:off x="293914" y="230981"/>
            <a:ext cx="105156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600">
                <a:solidFill>
                  <a:srgbClr val="2F5496"/>
                </a:solidFill>
              </a:rPr>
              <a:t>2D U-Net</a:t>
            </a:r>
            <a:endParaRPr/>
          </a:p>
        </p:txBody>
      </p:sp>
      <p:sp>
        <p:nvSpPr>
          <p:cNvPr id="195" name="Google Shape;195;g1245a98cc77_0_33"/>
          <p:cNvSpPr txBox="1"/>
          <p:nvPr>
            <p:ph type="title"/>
          </p:nvPr>
        </p:nvSpPr>
        <p:spPr>
          <a:xfrm>
            <a:off x="7629825" y="5861200"/>
            <a:ext cx="45507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300">
                <a:solidFill>
                  <a:srgbClr val="E9EFF7"/>
                </a:solidFill>
                <a:latin typeface="Calibri"/>
                <a:ea typeface="Calibri"/>
                <a:cs typeface="Calibri"/>
                <a:sym typeface="Calibri"/>
              </a:rPr>
              <a:t>Methods: Model Choice</a:t>
            </a:r>
            <a:endParaRPr b="0" sz="3300">
              <a:solidFill>
                <a:srgbClr val="E9EF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1245a98cc77_0_33"/>
          <p:cNvSpPr txBox="1"/>
          <p:nvPr/>
        </p:nvSpPr>
        <p:spPr>
          <a:xfrm>
            <a:off x="293925" y="3238700"/>
            <a:ext cx="11319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Based on the paper, we used a 2D U-net, although technically, we inputted 3D volumes (n-1, n, n+1 slices).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U-Net is a convolutional neural network architecture that is designed for segmentation of images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Input size: (256,256,3)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Output size: (256, 256, 3): cardiac sac probability mask</a:t>
            </a:r>
            <a:endParaRPr sz="2200"/>
          </a:p>
        </p:txBody>
      </p:sp>
      <p:grpSp>
        <p:nvGrpSpPr>
          <p:cNvPr id="197" name="Google Shape;197;g1245a98cc77_0_33"/>
          <p:cNvGrpSpPr/>
          <p:nvPr/>
        </p:nvGrpSpPr>
        <p:grpSpPr>
          <a:xfrm>
            <a:off x="157788" y="996850"/>
            <a:ext cx="11876412" cy="1957256"/>
            <a:chOff x="105388" y="3413350"/>
            <a:chExt cx="11876412" cy="1957256"/>
          </a:xfrm>
        </p:grpSpPr>
        <p:sp>
          <p:nvSpPr>
            <p:cNvPr id="198" name="Google Shape;198;g1245a98cc77_0_33"/>
            <p:cNvSpPr/>
            <p:nvPr/>
          </p:nvSpPr>
          <p:spPr>
            <a:xfrm>
              <a:off x="887231" y="4060506"/>
              <a:ext cx="941100" cy="1310100"/>
            </a:xfrm>
            <a:prstGeom prst="rect">
              <a:avLst/>
            </a:prstGeom>
            <a:solidFill>
              <a:srgbClr val="92D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Conv2D</a:t>
              </a:r>
              <a:endParaRPr/>
            </a:p>
          </p:txBody>
        </p:sp>
        <p:sp>
          <p:nvSpPr>
            <p:cNvPr id="199" name="Google Shape;199;g1245a98cc77_0_33"/>
            <p:cNvSpPr/>
            <p:nvPr/>
          </p:nvSpPr>
          <p:spPr>
            <a:xfrm>
              <a:off x="105388" y="4060506"/>
              <a:ext cx="599400" cy="1310100"/>
            </a:xfrm>
            <a:prstGeom prst="rect">
              <a:avLst/>
            </a:prstGeom>
            <a:solidFill>
              <a:srgbClr val="88888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Input</a:t>
              </a:r>
              <a:endParaRPr/>
            </a:p>
          </p:txBody>
        </p:sp>
        <p:sp>
          <p:nvSpPr>
            <p:cNvPr id="200" name="Google Shape;200;g1245a98cc77_0_33"/>
            <p:cNvSpPr/>
            <p:nvPr/>
          </p:nvSpPr>
          <p:spPr>
            <a:xfrm>
              <a:off x="2898821" y="4060506"/>
              <a:ext cx="941100" cy="1310100"/>
            </a:xfrm>
            <a:prstGeom prst="rect">
              <a:avLst/>
            </a:prstGeom>
            <a:solidFill>
              <a:srgbClr val="92D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Conv2D</a:t>
              </a:r>
              <a:endParaRPr/>
            </a:p>
          </p:txBody>
        </p:sp>
        <p:sp>
          <p:nvSpPr>
            <p:cNvPr id="201" name="Google Shape;201;g1245a98cc77_0_33"/>
            <p:cNvSpPr/>
            <p:nvPr/>
          </p:nvSpPr>
          <p:spPr>
            <a:xfrm>
              <a:off x="1893014" y="4060506"/>
              <a:ext cx="941100" cy="1310100"/>
            </a:xfrm>
            <a:prstGeom prst="rect">
              <a:avLst/>
            </a:prstGeom>
            <a:solidFill>
              <a:srgbClr val="E9EFF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MaxPool</a:t>
              </a:r>
              <a:endParaRPr/>
            </a:p>
          </p:txBody>
        </p:sp>
        <p:sp>
          <p:nvSpPr>
            <p:cNvPr id="202" name="Google Shape;202;g1245a98cc77_0_33"/>
            <p:cNvSpPr/>
            <p:nvPr/>
          </p:nvSpPr>
          <p:spPr>
            <a:xfrm>
              <a:off x="3904604" y="4060506"/>
              <a:ext cx="941100" cy="1310100"/>
            </a:xfrm>
            <a:prstGeom prst="rect">
              <a:avLst/>
            </a:prstGeom>
            <a:solidFill>
              <a:srgbClr val="2F5496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</a:rPr>
                <a:t>Dropout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3" name="Google Shape;203;g1245a98cc77_0_33"/>
            <p:cNvSpPr/>
            <p:nvPr/>
          </p:nvSpPr>
          <p:spPr>
            <a:xfrm>
              <a:off x="4910399" y="4060506"/>
              <a:ext cx="941100" cy="1310100"/>
            </a:xfrm>
            <a:prstGeom prst="rect">
              <a:avLst/>
            </a:prstGeom>
            <a:solidFill>
              <a:srgbClr val="E9EFF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MaxPool</a:t>
              </a:r>
              <a:endParaRPr/>
            </a:p>
          </p:txBody>
        </p:sp>
        <p:cxnSp>
          <p:nvCxnSpPr>
            <p:cNvPr id="204" name="Google Shape;204;g1245a98cc77_0_33"/>
            <p:cNvCxnSpPr>
              <a:stCxn id="198" idx="0"/>
            </p:cNvCxnSpPr>
            <p:nvPr/>
          </p:nvCxnSpPr>
          <p:spPr>
            <a:xfrm flipH="1" rot="10800000">
              <a:off x="1357781" y="3758106"/>
              <a:ext cx="561900" cy="30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" name="Google Shape;205;g1245a98cc77_0_33"/>
            <p:cNvCxnSpPr>
              <a:stCxn id="201" idx="0"/>
            </p:cNvCxnSpPr>
            <p:nvPr/>
          </p:nvCxnSpPr>
          <p:spPr>
            <a:xfrm rot="10800000">
              <a:off x="1934564" y="3772506"/>
              <a:ext cx="429000" cy="2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6" name="Google Shape;206;g1245a98cc77_0_33"/>
            <p:cNvSpPr txBox="1"/>
            <p:nvPr/>
          </p:nvSpPr>
          <p:spPr>
            <a:xfrm>
              <a:off x="1752584" y="3413350"/>
              <a:ext cx="716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3x</a:t>
              </a:r>
              <a:endParaRPr/>
            </a:p>
          </p:txBody>
        </p:sp>
        <p:sp>
          <p:nvSpPr>
            <p:cNvPr id="207" name="Google Shape;207;g1245a98cc77_0_33"/>
            <p:cNvSpPr/>
            <p:nvPr/>
          </p:nvSpPr>
          <p:spPr>
            <a:xfrm>
              <a:off x="5916206" y="4060506"/>
              <a:ext cx="941100" cy="1310100"/>
            </a:xfrm>
            <a:prstGeom prst="rect">
              <a:avLst/>
            </a:prstGeom>
            <a:solidFill>
              <a:srgbClr val="92D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Conv2D</a:t>
              </a:r>
              <a:endParaRPr/>
            </a:p>
          </p:txBody>
        </p:sp>
        <p:sp>
          <p:nvSpPr>
            <p:cNvPr id="208" name="Google Shape;208;g1245a98cc77_0_33"/>
            <p:cNvSpPr/>
            <p:nvPr/>
          </p:nvSpPr>
          <p:spPr>
            <a:xfrm>
              <a:off x="6921989" y="4060506"/>
              <a:ext cx="941100" cy="1310100"/>
            </a:xfrm>
            <a:prstGeom prst="rect">
              <a:avLst/>
            </a:prstGeom>
            <a:solidFill>
              <a:srgbClr val="2F5496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</a:rPr>
                <a:t>Dropout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9" name="Google Shape;209;g1245a98cc77_0_33"/>
            <p:cNvSpPr/>
            <p:nvPr/>
          </p:nvSpPr>
          <p:spPr>
            <a:xfrm>
              <a:off x="7927796" y="4060506"/>
              <a:ext cx="1051200" cy="1310100"/>
            </a:xfrm>
            <a:prstGeom prst="rect">
              <a:avLst/>
            </a:prstGeom>
            <a:solidFill>
              <a:srgbClr val="0A304E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</a:rPr>
                <a:t>upsample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0" name="Google Shape;210;g1245a98cc77_0_33"/>
            <p:cNvSpPr/>
            <p:nvPr/>
          </p:nvSpPr>
          <p:spPr>
            <a:xfrm>
              <a:off x="9043461" y="4060506"/>
              <a:ext cx="941100" cy="1310100"/>
            </a:xfrm>
            <a:prstGeom prst="rect">
              <a:avLst/>
            </a:prstGeom>
            <a:solidFill>
              <a:srgbClr val="92D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Conv2D</a:t>
              </a:r>
              <a:endParaRPr/>
            </a:p>
          </p:txBody>
        </p:sp>
        <p:cxnSp>
          <p:nvCxnSpPr>
            <p:cNvPr id="211" name="Google Shape;211;g1245a98cc77_0_33"/>
            <p:cNvCxnSpPr/>
            <p:nvPr/>
          </p:nvCxnSpPr>
          <p:spPr>
            <a:xfrm flipH="1" rot="10800000">
              <a:off x="8416959" y="3727238"/>
              <a:ext cx="561900" cy="30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" name="Google Shape;212;g1245a98cc77_0_33"/>
            <p:cNvCxnSpPr/>
            <p:nvPr/>
          </p:nvCxnSpPr>
          <p:spPr>
            <a:xfrm rot="10800000">
              <a:off x="9043425" y="3734504"/>
              <a:ext cx="429000" cy="2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3" name="Google Shape;213;g1245a98cc77_0_33"/>
            <p:cNvSpPr txBox="1"/>
            <p:nvPr/>
          </p:nvSpPr>
          <p:spPr>
            <a:xfrm>
              <a:off x="8834650" y="3413350"/>
              <a:ext cx="716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4</a:t>
              </a:r>
              <a:r>
                <a:rPr lang="en-US"/>
                <a:t>x</a:t>
              </a:r>
              <a:endParaRPr/>
            </a:p>
          </p:txBody>
        </p:sp>
        <p:sp>
          <p:nvSpPr>
            <p:cNvPr id="214" name="Google Shape;214;g1245a98cc77_0_33"/>
            <p:cNvSpPr/>
            <p:nvPr/>
          </p:nvSpPr>
          <p:spPr>
            <a:xfrm>
              <a:off x="10056968" y="4060506"/>
              <a:ext cx="941100" cy="1310100"/>
            </a:xfrm>
            <a:prstGeom prst="rect">
              <a:avLst/>
            </a:prstGeom>
            <a:solidFill>
              <a:srgbClr val="92D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Conv2D</a:t>
              </a:r>
              <a:endParaRPr/>
            </a:p>
          </p:txBody>
        </p:sp>
        <p:sp>
          <p:nvSpPr>
            <p:cNvPr id="215" name="Google Shape;215;g1245a98cc77_0_33"/>
            <p:cNvSpPr/>
            <p:nvPr/>
          </p:nvSpPr>
          <p:spPr>
            <a:xfrm>
              <a:off x="11164900" y="4060500"/>
              <a:ext cx="816900" cy="1310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Output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g1254e8c6545_2_12"/>
          <p:cNvPicPr preferRelativeResize="0"/>
          <p:nvPr/>
        </p:nvPicPr>
        <p:blipFill rotWithShape="1">
          <a:blip r:embed="rId3">
            <a:alphaModFix/>
          </a:blip>
          <a:srcRect b="0" l="0" r="32473" t="0"/>
          <a:stretch/>
        </p:blipFill>
        <p:spPr>
          <a:xfrm>
            <a:off x="480563" y="5956009"/>
            <a:ext cx="7060781" cy="75923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1254e8c6545_2_12"/>
          <p:cNvSpPr txBox="1"/>
          <p:nvPr>
            <p:ph type="title"/>
          </p:nvPr>
        </p:nvSpPr>
        <p:spPr>
          <a:xfrm>
            <a:off x="293914" y="230981"/>
            <a:ext cx="105156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600">
                <a:solidFill>
                  <a:srgbClr val="2F5496"/>
                </a:solidFill>
              </a:rPr>
              <a:t>2D U-Net</a:t>
            </a:r>
            <a:endParaRPr/>
          </a:p>
        </p:txBody>
      </p:sp>
      <p:sp>
        <p:nvSpPr>
          <p:cNvPr id="222" name="Google Shape;222;g1254e8c6545_2_12"/>
          <p:cNvSpPr txBox="1"/>
          <p:nvPr>
            <p:ph type="title"/>
          </p:nvPr>
        </p:nvSpPr>
        <p:spPr>
          <a:xfrm>
            <a:off x="7629825" y="5861200"/>
            <a:ext cx="45507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300">
                <a:solidFill>
                  <a:srgbClr val="E9EFF7"/>
                </a:solidFill>
                <a:latin typeface="Calibri"/>
                <a:ea typeface="Calibri"/>
                <a:cs typeface="Calibri"/>
                <a:sym typeface="Calibri"/>
              </a:rPr>
              <a:t>Methods: Model Choice</a:t>
            </a:r>
            <a:endParaRPr b="0" sz="3300">
              <a:solidFill>
                <a:srgbClr val="E9EF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254e8c6545_2_12"/>
          <p:cNvSpPr txBox="1"/>
          <p:nvPr/>
        </p:nvSpPr>
        <p:spPr>
          <a:xfrm>
            <a:off x="293925" y="3238700"/>
            <a:ext cx="11319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Based on the paper, we used a 2D U-net, although technically, we inputted 3D volumes (n-1, n, n+1 slices).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U-Net is a convolutional neural network architecture that is designed for segmentation of images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Input size: (256,256,3)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Output size: (256, 256, 3): cardiac sac probability mask</a:t>
            </a:r>
            <a:endParaRPr sz="2200"/>
          </a:p>
        </p:txBody>
      </p:sp>
      <p:grpSp>
        <p:nvGrpSpPr>
          <p:cNvPr id="224" name="Google Shape;224;g1254e8c6545_2_12"/>
          <p:cNvGrpSpPr/>
          <p:nvPr/>
        </p:nvGrpSpPr>
        <p:grpSpPr>
          <a:xfrm>
            <a:off x="157788" y="996850"/>
            <a:ext cx="11876412" cy="1957256"/>
            <a:chOff x="105388" y="3413350"/>
            <a:chExt cx="11876412" cy="1957256"/>
          </a:xfrm>
        </p:grpSpPr>
        <p:sp>
          <p:nvSpPr>
            <p:cNvPr id="225" name="Google Shape;225;g1254e8c6545_2_12"/>
            <p:cNvSpPr/>
            <p:nvPr/>
          </p:nvSpPr>
          <p:spPr>
            <a:xfrm>
              <a:off x="887231" y="4060506"/>
              <a:ext cx="941100" cy="1310100"/>
            </a:xfrm>
            <a:prstGeom prst="rect">
              <a:avLst/>
            </a:prstGeom>
            <a:solidFill>
              <a:srgbClr val="92D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Conv2D</a:t>
              </a:r>
              <a:endParaRPr/>
            </a:p>
          </p:txBody>
        </p:sp>
        <p:sp>
          <p:nvSpPr>
            <p:cNvPr id="226" name="Google Shape;226;g1254e8c6545_2_12"/>
            <p:cNvSpPr/>
            <p:nvPr/>
          </p:nvSpPr>
          <p:spPr>
            <a:xfrm>
              <a:off x="105388" y="4060506"/>
              <a:ext cx="599400" cy="1310100"/>
            </a:xfrm>
            <a:prstGeom prst="rect">
              <a:avLst/>
            </a:prstGeom>
            <a:solidFill>
              <a:srgbClr val="88888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Input</a:t>
              </a:r>
              <a:endParaRPr/>
            </a:p>
          </p:txBody>
        </p:sp>
        <p:sp>
          <p:nvSpPr>
            <p:cNvPr id="227" name="Google Shape;227;g1254e8c6545_2_12"/>
            <p:cNvSpPr/>
            <p:nvPr/>
          </p:nvSpPr>
          <p:spPr>
            <a:xfrm>
              <a:off x="2898821" y="4060506"/>
              <a:ext cx="941100" cy="1310100"/>
            </a:xfrm>
            <a:prstGeom prst="rect">
              <a:avLst/>
            </a:prstGeom>
            <a:solidFill>
              <a:srgbClr val="92D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Conv2D</a:t>
              </a:r>
              <a:endParaRPr/>
            </a:p>
          </p:txBody>
        </p:sp>
        <p:sp>
          <p:nvSpPr>
            <p:cNvPr id="228" name="Google Shape;228;g1254e8c6545_2_12"/>
            <p:cNvSpPr/>
            <p:nvPr/>
          </p:nvSpPr>
          <p:spPr>
            <a:xfrm>
              <a:off x="1893014" y="4060506"/>
              <a:ext cx="941100" cy="1310100"/>
            </a:xfrm>
            <a:prstGeom prst="rect">
              <a:avLst/>
            </a:prstGeom>
            <a:solidFill>
              <a:srgbClr val="E9EFF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MaxPool</a:t>
              </a:r>
              <a:endParaRPr/>
            </a:p>
          </p:txBody>
        </p:sp>
        <p:sp>
          <p:nvSpPr>
            <p:cNvPr id="229" name="Google Shape;229;g1254e8c6545_2_12"/>
            <p:cNvSpPr/>
            <p:nvPr/>
          </p:nvSpPr>
          <p:spPr>
            <a:xfrm>
              <a:off x="3904604" y="4060506"/>
              <a:ext cx="941100" cy="1310100"/>
            </a:xfrm>
            <a:prstGeom prst="rect">
              <a:avLst/>
            </a:prstGeom>
            <a:solidFill>
              <a:srgbClr val="2F5496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</a:rPr>
                <a:t>Dropout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0" name="Google Shape;230;g1254e8c6545_2_12"/>
            <p:cNvSpPr/>
            <p:nvPr/>
          </p:nvSpPr>
          <p:spPr>
            <a:xfrm>
              <a:off x="4910399" y="4060506"/>
              <a:ext cx="941100" cy="1310100"/>
            </a:xfrm>
            <a:prstGeom prst="rect">
              <a:avLst/>
            </a:prstGeom>
            <a:solidFill>
              <a:srgbClr val="E9EFF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MaxPool</a:t>
              </a:r>
              <a:endParaRPr/>
            </a:p>
          </p:txBody>
        </p:sp>
        <p:cxnSp>
          <p:nvCxnSpPr>
            <p:cNvPr id="231" name="Google Shape;231;g1254e8c6545_2_12"/>
            <p:cNvCxnSpPr>
              <a:stCxn id="225" idx="0"/>
            </p:cNvCxnSpPr>
            <p:nvPr/>
          </p:nvCxnSpPr>
          <p:spPr>
            <a:xfrm flipH="1" rot="10800000">
              <a:off x="1357781" y="3758106"/>
              <a:ext cx="561900" cy="30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" name="Google Shape;232;g1254e8c6545_2_12"/>
            <p:cNvCxnSpPr>
              <a:stCxn id="228" idx="0"/>
            </p:cNvCxnSpPr>
            <p:nvPr/>
          </p:nvCxnSpPr>
          <p:spPr>
            <a:xfrm rot="10800000">
              <a:off x="1934564" y="3772506"/>
              <a:ext cx="429000" cy="2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3" name="Google Shape;233;g1254e8c6545_2_12"/>
            <p:cNvSpPr txBox="1"/>
            <p:nvPr/>
          </p:nvSpPr>
          <p:spPr>
            <a:xfrm>
              <a:off x="1752584" y="3413350"/>
              <a:ext cx="716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3x</a:t>
              </a:r>
              <a:endParaRPr/>
            </a:p>
          </p:txBody>
        </p:sp>
        <p:sp>
          <p:nvSpPr>
            <p:cNvPr id="234" name="Google Shape;234;g1254e8c6545_2_12"/>
            <p:cNvSpPr/>
            <p:nvPr/>
          </p:nvSpPr>
          <p:spPr>
            <a:xfrm>
              <a:off x="5916206" y="4060506"/>
              <a:ext cx="941100" cy="1310100"/>
            </a:xfrm>
            <a:prstGeom prst="rect">
              <a:avLst/>
            </a:prstGeom>
            <a:solidFill>
              <a:srgbClr val="92D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Conv2D</a:t>
              </a:r>
              <a:endParaRPr/>
            </a:p>
          </p:txBody>
        </p:sp>
        <p:sp>
          <p:nvSpPr>
            <p:cNvPr id="235" name="Google Shape;235;g1254e8c6545_2_12"/>
            <p:cNvSpPr/>
            <p:nvPr/>
          </p:nvSpPr>
          <p:spPr>
            <a:xfrm>
              <a:off x="6921989" y="4060506"/>
              <a:ext cx="941100" cy="1310100"/>
            </a:xfrm>
            <a:prstGeom prst="rect">
              <a:avLst/>
            </a:prstGeom>
            <a:solidFill>
              <a:srgbClr val="2F5496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</a:rPr>
                <a:t>Dropout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6" name="Google Shape;236;g1254e8c6545_2_12"/>
            <p:cNvSpPr/>
            <p:nvPr/>
          </p:nvSpPr>
          <p:spPr>
            <a:xfrm>
              <a:off x="7927796" y="4060506"/>
              <a:ext cx="1051200" cy="1310100"/>
            </a:xfrm>
            <a:prstGeom prst="rect">
              <a:avLst/>
            </a:prstGeom>
            <a:solidFill>
              <a:srgbClr val="0A304E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</a:rPr>
                <a:t>upsample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7" name="Google Shape;237;g1254e8c6545_2_12"/>
            <p:cNvSpPr/>
            <p:nvPr/>
          </p:nvSpPr>
          <p:spPr>
            <a:xfrm>
              <a:off x="9043461" y="4060506"/>
              <a:ext cx="941100" cy="1310100"/>
            </a:xfrm>
            <a:prstGeom prst="rect">
              <a:avLst/>
            </a:prstGeom>
            <a:solidFill>
              <a:srgbClr val="92D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Conv2D</a:t>
              </a:r>
              <a:endParaRPr/>
            </a:p>
          </p:txBody>
        </p:sp>
        <p:cxnSp>
          <p:nvCxnSpPr>
            <p:cNvPr id="238" name="Google Shape;238;g1254e8c6545_2_12"/>
            <p:cNvCxnSpPr/>
            <p:nvPr/>
          </p:nvCxnSpPr>
          <p:spPr>
            <a:xfrm flipH="1" rot="10800000">
              <a:off x="8416959" y="3727238"/>
              <a:ext cx="561900" cy="30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" name="Google Shape;239;g1254e8c6545_2_12"/>
            <p:cNvCxnSpPr/>
            <p:nvPr/>
          </p:nvCxnSpPr>
          <p:spPr>
            <a:xfrm rot="10800000">
              <a:off x="9043425" y="3734504"/>
              <a:ext cx="429000" cy="2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0" name="Google Shape;240;g1254e8c6545_2_12"/>
            <p:cNvSpPr txBox="1"/>
            <p:nvPr/>
          </p:nvSpPr>
          <p:spPr>
            <a:xfrm>
              <a:off x="8834650" y="3413350"/>
              <a:ext cx="716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4x</a:t>
              </a:r>
              <a:endParaRPr/>
            </a:p>
          </p:txBody>
        </p:sp>
        <p:sp>
          <p:nvSpPr>
            <p:cNvPr id="241" name="Google Shape;241;g1254e8c6545_2_12"/>
            <p:cNvSpPr/>
            <p:nvPr/>
          </p:nvSpPr>
          <p:spPr>
            <a:xfrm>
              <a:off x="10056968" y="4060506"/>
              <a:ext cx="941100" cy="1310100"/>
            </a:xfrm>
            <a:prstGeom prst="rect">
              <a:avLst/>
            </a:prstGeom>
            <a:solidFill>
              <a:srgbClr val="92D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Conv2D</a:t>
              </a:r>
              <a:endParaRPr/>
            </a:p>
          </p:txBody>
        </p:sp>
        <p:sp>
          <p:nvSpPr>
            <p:cNvPr id="242" name="Google Shape;242;g1254e8c6545_2_12"/>
            <p:cNvSpPr/>
            <p:nvPr/>
          </p:nvSpPr>
          <p:spPr>
            <a:xfrm>
              <a:off x="11164900" y="4060500"/>
              <a:ext cx="816900" cy="1310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Output</a:t>
              </a:r>
              <a:endParaRPr/>
            </a:p>
          </p:txBody>
        </p:sp>
      </p:grpSp>
      <p:pic>
        <p:nvPicPr>
          <p:cNvPr id="243" name="Google Shape;243;g1254e8c6545_2_12"/>
          <p:cNvPicPr preferRelativeResize="0"/>
          <p:nvPr/>
        </p:nvPicPr>
        <p:blipFill rotWithShape="1">
          <a:blip r:embed="rId4">
            <a:alphaModFix/>
          </a:blip>
          <a:srcRect b="85069" l="0" r="0" t="0"/>
          <a:stretch/>
        </p:blipFill>
        <p:spPr>
          <a:xfrm>
            <a:off x="157800" y="203950"/>
            <a:ext cx="5097850" cy="10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1254e8c6545_2_12"/>
          <p:cNvPicPr preferRelativeResize="0"/>
          <p:nvPr/>
        </p:nvPicPr>
        <p:blipFill rotWithShape="1">
          <a:blip r:embed="rId4">
            <a:alphaModFix/>
          </a:blip>
          <a:srcRect b="43070" l="0" r="0" t="14703"/>
          <a:stretch/>
        </p:blipFill>
        <p:spPr>
          <a:xfrm>
            <a:off x="452400" y="3363239"/>
            <a:ext cx="5499200" cy="3124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1254e8c6545_2_12"/>
          <p:cNvPicPr preferRelativeResize="0"/>
          <p:nvPr/>
        </p:nvPicPr>
        <p:blipFill rotWithShape="1">
          <a:blip r:embed="rId4">
            <a:alphaModFix/>
          </a:blip>
          <a:srcRect b="33" l="0" r="0" t="57740"/>
          <a:stretch/>
        </p:blipFill>
        <p:spPr>
          <a:xfrm>
            <a:off x="6535000" y="3363250"/>
            <a:ext cx="5499200" cy="3123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g1254e8c6545_2_12"/>
          <p:cNvCxnSpPr>
            <a:endCxn id="226" idx="0"/>
          </p:cNvCxnSpPr>
          <p:nvPr/>
        </p:nvCxnSpPr>
        <p:spPr>
          <a:xfrm>
            <a:off x="442488" y="1239606"/>
            <a:ext cx="15000" cy="40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g1254e8c6545_2_12"/>
          <p:cNvCxnSpPr>
            <a:endCxn id="225" idx="2"/>
          </p:cNvCxnSpPr>
          <p:nvPr/>
        </p:nvCxnSpPr>
        <p:spPr>
          <a:xfrm flipH="1" rot="10800000">
            <a:off x="1396381" y="2954106"/>
            <a:ext cx="13800" cy="4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g1254e8c6545_2_12"/>
          <p:cNvCxnSpPr>
            <a:endCxn id="236" idx="2"/>
          </p:cNvCxnSpPr>
          <p:nvPr/>
        </p:nvCxnSpPr>
        <p:spPr>
          <a:xfrm rot="10800000">
            <a:off x="8505796" y="2954106"/>
            <a:ext cx="9000" cy="40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7"/>
          <p:cNvPicPr preferRelativeResize="0"/>
          <p:nvPr/>
        </p:nvPicPr>
        <p:blipFill rotWithShape="1">
          <a:blip r:embed="rId3">
            <a:alphaModFix/>
          </a:blip>
          <a:srcRect b="0" l="0" r="32472" t="0"/>
          <a:stretch/>
        </p:blipFill>
        <p:spPr>
          <a:xfrm>
            <a:off x="480563" y="5956009"/>
            <a:ext cx="7060780" cy="75923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7"/>
          <p:cNvSpPr txBox="1"/>
          <p:nvPr>
            <p:ph type="title"/>
          </p:nvPr>
        </p:nvSpPr>
        <p:spPr>
          <a:xfrm>
            <a:off x="293914" y="230981"/>
            <a:ext cx="10515600" cy="6145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6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Data and </a:t>
            </a:r>
            <a:r>
              <a:rPr b="0" lang="en-US" sz="3600">
                <a:solidFill>
                  <a:srgbClr val="2F5496"/>
                </a:solidFill>
              </a:rPr>
              <a:t>Preprocessing</a:t>
            </a:r>
            <a:endParaRPr/>
          </a:p>
        </p:txBody>
      </p:sp>
      <p:sp>
        <p:nvSpPr>
          <p:cNvPr id="255" name="Google Shape;255;p7"/>
          <p:cNvSpPr txBox="1"/>
          <p:nvPr/>
        </p:nvSpPr>
        <p:spPr>
          <a:xfrm>
            <a:off x="266700" y="4150412"/>
            <a:ext cx="116586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0193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 scans:</a:t>
            </a:r>
            <a:endParaRPr/>
          </a:p>
          <a:p>
            <a:pPr indent="-20574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non-contrast cardiac CT images</a:t>
            </a:r>
            <a:endParaRPr/>
          </a:p>
          <a:p>
            <a:pPr indent="-20574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2D slice dimensions : 512x512, axial thickness : 2.5mm</a:t>
            </a:r>
            <a:endParaRPr/>
          </a:p>
          <a:p>
            <a:pPr indent="-20193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Pre-processing training and testing data:</a:t>
            </a:r>
            <a:endParaRPr/>
          </a:p>
          <a:p>
            <a:pPr indent="-20574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 attention window with a window/level of 350/40 HU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, application&#10;&#10;Description automatically generated" id="256" name="Google Shape;25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926" y="845575"/>
            <a:ext cx="9705601" cy="30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7"/>
          <p:cNvSpPr txBox="1"/>
          <p:nvPr/>
        </p:nvSpPr>
        <p:spPr>
          <a:xfrm>
            <a:off x="2650714" y="3829905"/>
            <a:ext cx="580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window/leveled and masked image of the RGB data</a:t>
            </a:r>
            <a:endParaRPr i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7"/>
          <p:cNvSpPr txBox="1"/>
          <p:nvPr>
            <p:ph type="title"/>
          </p:nvPr>
        </p:nvSpPr>
        <p:spPr>
          <a:xfrm>
            <a:off x="7629825" y="5861200"/>
            <a:ext cx="45507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300">
                <a:solidFill>
                  <a:srgbClr val="E9EFF7"/>
                </a:solidFill>
                <a:latin typeface="Calibri"/>
                <a:ea typeface="Calibri"/>
                <a:cs typeface="Calibri"/>
                <a:sym typeface="Calibri"/>
              </a:rPr>
              <a:t>Methods</a:t>
            </a:r>
            <a:r>
              <a:rPr b="0" lang="en-US" sz="3300">
                <a:solidFill>
                  <a:srgbClr val="E9EFF7"/>
                </a:solidFill>
                <a:latin typeface="Calibri"/>
                <a:ea typeface="Calibri"/>
                <a:cs typeface="Calibri"/>
                <a:sym typeface="Calibri"/>
              </a:rPr>
              <a:t>: Preprocessing</a:t>
            </a:r>
            <a:endParaRPr b="0" sz="3300">
              <a:solidFill>
                <a:srgbClr val="E9EF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1254e8c6545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25" y="435974"/>
            <a:ext cx="11597752" cy="51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1254e8c6545_2_0"/>
          <p:cNvPicPr preferRelativeResize="0"/>
          <p:nvPr/>
        </p:nvPicPr>
        <p:blipFill rotWithShape="1">
          <a:blip r:embed="rId4">
            <a:alphaModFix/>
          </a:blip>
          <a:srcRect b="0" l="0" r="32849" t="0"/>
          <a:stretch/>
        </p:blipFill>
        <p:spPr>
          <a:xfrm>
            <a:off x="480562" y="5956009"/>
            <a:ext cx="7021450" cy="759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g1245a98cc77_0_39"/>
          <p:cNvPicPr preferRelativeResize="0"/>
          <p:nvPr/>
        </p:nvPicPr>
        <p:blipFill rotWithShape="1">
          <a:blip r:embed="rId3">
            <a:alphaModFix/>
          </a:blip>
          <a:srcRect b="0" l="0" r="32473" t="0"/>
          <a:stretch/>
        </p:blipFill>
        <p:spPr>
          <a:xfrm>
            <a:off x="480563" y="5956009"/>
            <a:ext cx="7060781" cy="75923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1245a98cc77_0_39"/>
          <p:cNvSpPr txBox="1"/>
          <p:nvPr>
            <p:ph type="title"/>
          </p:nvPr>
        </p:nvSpPr>
        <p:spPr>
          <a:xfrm>
            <a:off x="293914" y="230981"/>
            <a:ext cx="105156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6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b="0" lang="en-US" sz="3600">
                <a:solidFill>
                  <a:srgbClr val="2F5496"/>
                </a:solidFill>
              </a:rPr>
              <a:t>Augmentation; Train/Validate/Test Split</a:t>
            </a:r>
            <a:endParaRPr/>
          </a:p>
        </p:txBody>
      </p:sp>
      <p:sp>
        <p:nvSpPr>
          <p:cNvPr id="272" name="Google Shape;272;g1245a98cc77_0_39"/>
          <p:cNvSpPr txBox="1"/>
          <p:nvPr>
            <p:ph type="title"/>
          </p:nvPr>
        </p:nvSpPr>
        <p:spPr>
          <a:xfrm>
            <a:off x="8818400" y="5861200"/>
            <a:ext cx="33621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300">
                <a:solidFill>
                  <a:srgbClr val="E9EFF7"/>
                </a:solidFill>
                <a:latin typeface="Calibri"/>
                <a:ea typeface="Calibri"/>
                <a:cs typeface="Calibri"/>
                <a:sym typeface="Calibri"/>
              </a:rPr>
              <a:t>Methods: Training</a:t>
            </a:r>
            <a:endParaRPr b="0" sz="3300">
              <a:solidFill>
                <a:srgbClr val="E9EF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1245a98cc77_0_39"/>
          <p:cNvSpPr txBox="1"/>
          <p:nvPr/>
        </p:nvSpPr>
        <p:spPr>
          <a:xfrm>
            <a:off x="266700" y="1712328"/>
            <a:ext cx="11658600" cy="40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Training/Validation Set Size: 32/4 volumes/patients (80%/10%)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extLst>
                <a:ext uri="http://customooxmlschemas.google.com/">
                  <go:slidesCustomData xmlns:go="http://customooxmlschemas.google.com/" textRoundtripDataId="5"/>
                </a:ext>
              </a:extLst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6"/>
                  </a:ext>
                </a:extLst>
              </a:rPr>
              <a:t>Testing Set Size: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4 volumes/patients (10%)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Augmentation: via data generator in keras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•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parameters: </a:t>
            </a:r>
            <a:r>
              <a:rPr lang="en-US" sz="2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rotation_range</a:t>
            </a:r>
            <a:r>
              <a:rPr b="1" lang="en-US" sz="2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2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0.2, width_shift_range</a:t>
            </a:r>
            <a:r>
              <a:rPr b="1" lang="en-US" sz="2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2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0.05,  height_shift_range</a:t>
            </a:r>
            <a:r>
              <a:rPr b="1" lang="en-US" sz="2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2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0.05, shear_range</a:t>
            </a:r>
            <a:r>
              <a:rPr b="1" lang="en-US" sz="2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2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0.05, zoom_range</a:t>
            </a:r>
            <a:r>
              <a:rPr b="1" lang="en-US" sz="2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2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0.05,  horizontal_flip</a:t>
            </a:r>
            <a:r>
              <a:rPr b="1" lang="en-US" sz="2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2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True, fill_mode</a:t>
            </a:r>
            <a:r>
              <a:rPr b="1" lang="en-US" sz="2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2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'nearest'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9"/>
          <p:cNvPicPr preferRelativeResize="0"/>
          <p:nvPr/>
        </p:nvPicPr>
        <p:blipFill rotWithShape="1">
          <a:blip r:embed="rId3">
            <a:alphaModFix/>
          </a:blip>
          <a:srcRect b="0" l="0" r="32848" t="0"/>
          <a:stretch/>
        </p:blipFill>
        <p:spPr>
          <a:xfrm>
            <a:off x="480562" y="5956009"/>
            <a:ext cx="7021451" cy="75923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9"/>
          <p:cNvSpPr txBox="1"/>
          <p:nvPr>
            <p:ph type="title"/>
          </p:nvPr>
        </p:nvSpPr>
        <p:spPr>
          <a:xfrm>
            <a:off x="293914" y="230981"/>
            <a:ext cx="11604172" cy="961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600">
                <a:solidFill>
                  <a:srgbClr val="2F5496"/>
                </a:solidFill>
              </a:rPr>
              <a:t>Evaluation of Model Training</a:t>
            </a:r>
            <a:endParaRPr/>
          </a:p>
        </p:txBody>
      </p:sp>
      <p:sp>
        <p:nvSpPr>
          <p:cNvPr id="280" name="Google Shape;280;p9"/>
          <p:cNvSpPr txBox="1"/>
          <p:nvPr>
            <p:ph type="title"/>
          </p:nvPr>
        </p:nvSpPr>
        <p:spPr>
          <a:xfrm>
            <a:off x="8482325" y="5861200"/>
            <a:ext cx="36981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300">
                <a:solidFill>
                  <a:srgbClr val="E9EFF7"/>
                </a:solidFill>
                <a:latin typeface="Calibri"/>
                <a:ea typeface="Calibri"/>
                <a:cs typeface="Calibri"/>
                <a:sym typeface="Calibri"/>
              </a:rPr>
              <a:t>Methods: Evaluation</a:t>
            </a:r>
            <a:endParaRPr b="0" sz="3300">
              <a:solidFill>
                <a:srgbClr val="E9EF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775" y="1341400"/>
            <a:ext cx="10326917" cy="41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9"/>
          <p:cNvSpPr/>
          <p:nvPr/>
        </p:nvSpPr>
        <p:spPr>
          <a:xfrm>
            <a:off x="993200" y="3484175"/>
            <a:ext cx="5280900" cy="22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9"/>
          <p:cNvSpPr txBox="1"/>
          <p:nvPr/>
        </p:nvSpPr>
        <p:spPr>
          <a:xfrm>
            <a:off x="1406150" y="3694925"/>
            <a:ext cx="48081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Integrated with TensorBoard model training dashboard for performance tracing and debugging of training runs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g1254e8c6545_2_46"/>
          <p:cNvPicPr preferRelativeResize="0"/>
          <p:nvPr/>
        </p:nvPicPr>
        <p:blipFill rotWithShape="1">
          <a:blip r:embed="rId3">
            <a:alphaModFix/>
          </a:blip>
          <a:srcRect b="0" l="0" r="32849" t="0"/>
          <a:stretch/>
        </p:blipFill>
        <p:spPr>
          <a:xfrm>
            <a:off x="480562" y="5956009"/>
            <a:ext cx="7021450" cy="75923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1254e8c6545_2_46"/>
          <p:cNvSpPr txBox="1"/>
          <p:nvPr>
            <p:ph type="title"/>
          </p:nvPr>
        </p:nvSpPr>
        <p:spPr>
          <a:xfrm>
            <a:off x="293914" y="230981"/>
            <a:ext cx="116043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600">
                <a:solidFill>
                  <a:srgbClr val="2F5496"/>
                </a:solidFill>
              </a:rPr>
              <a:t>Evaluation of Model Training</a:t>
            </a:r>
            <a:endParaRPr/>
          </a:p>
        </p:txBody>
      </p:sp>
      <p:sp>
        <p:nvSpPr>
          <p:cNvPr id="290" name="Google Shape;290;g1254e8c6545_2_46"/>
          <p:cNvSpPr txBox="1"/>
          <p:nvPr>
            <p:ph type="title"/>
          </p:nvPr>
        </p:nvSpPr>
        <p:spPr>
          <a:xfrm>
            <a:off x="8482325" y="5861200"/>
            <a:ext cx="36981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300">
                <a:solidFill>
                  <a:srgbClr val="E9EFF7"/>
                </a:solidFill>
                <a:latin typeface="Calibri"/>
                <a:ea typeface="Calibri"/>
                <a:cs typeface="Calibri"/>
                <a:sym typeface="Calibri"/>
              </a:rPr>
              <a:t>Methods: Evaluation</a:t>
            </a:r>
            <a:endParaRPr b="0" sz="3300">
              <a:solidFill>
                <a:srgbClr val="E9EF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1254e8c6545_2_46"/>
          <p:cNvSpPr/>
          <p:nvPr/>
        </p:nvSpPr>
        <p:spPr>
          <a:xfrm>
            <a:off x="993200" y="3484175"/>
            <a:ext cx="5280900" cy="22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1254e8c6545_2_46"/>
          <p:cNvSpPr txBox="1"/>
          <p:nvPr/>
        </p:nvSpPr>
        <p:spPr>
          <a:xfrm>
            <a:off x="1406150" y="3694925"/>
            <a:ext cx="48081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Integrated with TensorBoard model training dashboard for performance tracing and debugging of training runs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g1254e8c6545_2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25" y="1213100"/>
            <a:ext cx="6107260" cy="41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1254e8c6545_2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1225" y="1213100"/>
            <a:ext cx="5436999" cy="19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1254e8c6545_2_46"/>
          <p:cNvSpPr txBox="1"/>
          <p:nvPr/>
        </p:nvSpPr>
        <p:spPr>
          <a:xfrm>
            <a:off x="6436075" y="3484175"/>
            <a:ext cx="5487300" cy="17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 learning rate and early stopping based on loss </a:t>
            </a: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stagnation over epochs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g1245a98cc77_0_49"/>
          <p:cNvPicPr preferRelativeResize="0"/>
          <p:nvPr/>
        </p:nvPicPr>
        <p:blipFill rotWithShape="1">
          <a:blip r:embed="rId3">
            <a:alphaModFix/>
          </a:blip>
          <a:srcRect b="0" l="0" r="32849" t="0"/>
          <a:stretch/>
        </p:blipFill>
        <p:spPr>
          <a:xfrm>
            <a:off x="480562" y="5956009"/>
            <a:ext cx="7021450" cy="75923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1245a98cc77_0_49"/>
          <p:cNvSpPr txBox="1"/>
          <p:nvPr>
            <p:ph type="title"/>
          </p:nvPr>
        </p:nvSpPr>
        <p:spPr>
          <a:xfrm>
            <a:off x="293914" y="230981"/>
            <a:ext cx="116043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600">
                <a:solidFill>
                  <a:srgbClr val="2F5496"/>
                </a:solidFill>
              </a:rPr>
              <a:t>Pericardial Sac Mask Accuracy</a:t>
            </a:r>
            <a:endParaRPr/>
          </a:p>
        </p:txBody>
      </p:sp>
      <p:sp>
        <p:nvSpPr>
          <p:cNvPr id="302" name="Google Shape;302;g1245a98cc77_0_49"/>
          <p:cNvSpPr txBox="1"/>
          <p:nvPr/>
        </p:nvSpPr>
        <p:spPr>
          <a:xfrm>
            <a:off x="293925" y="4533532"/>
            <a:ext cx="11658600" cy="12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   Source 				   Reference/Manual				  AI/UNet	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1245a98cc77_0_49"/>
          <p:cNvSpPr txBox="1"/>
          <p:nvPr>
            <p:ph type="title"/>
          </p:nvPr>
        </p:nvSpPr>
        <p:spPr>
          <a:xfrm>
            <a:off x="4089950" y="5861200"/>
            <a:ext cx="80904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300">
                <a:solidFill>
                  <a:srgbClr val="E9EFF7"/>
                </a:solidFill>
                <a:latin typeface="Calibri"/>
                <a:ea typeface="Calibri"/>
                <a:cs typeface="Calibri"/>
                <a:sym typeface="Calibri"/>
              </a:rPr>
              <a:t>AI segmentation Results</a:t>
            </a:r>
            <a:r>
              <a:rPr b="0" lang="en-US" sz="3300">
                <a:solidFill>
                  <a:srgbClr val="E9EFF7"/>
                </a:solidFill>
                <a:latin typeface="Calibri"/>
                <a:ea typeface="Calibri"/>
                <a:cs typeface="Calibri"/>
                <a:sym typeface="Calibri"/>
              </a:rPr>
              <a:t>: Sac Mask Accuracy</a:t>
            </a:r>
            <a:endParaRPr b="0" sz="3300">
              <a:solidFill>
                <a:srgbClr val="E9EF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g1245a98cc77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0775" y="1191873"/>
            <a:ext cx="3316300" cy="33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1245a98cc77_0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9750" y="1204550"/>
            <a:ext cx="3316300" cy="33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245a98cc77_0_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825" y="1191873"/>
            <a:ext cx="3316300" cy="33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g12563ff4ca9_0_0"/>
          <p:cNvPicPr preferRelativeResize="0"/>
          <p:nvPr/>
        </p:nvPicPr>
        <p:blipFill rotWithShape="1">
          <a:blip r:embed="rId3">
            <a:alphaModFix/>
          </a:blip>
          <a:srcRect b="8157" l="8292" r="23345" t="1508"/>
          <a:stretch/>
        </p:blipFill>
        <p:spPr>
          <a:xfrm>
            <a:off x="9597700" y="1381425"/>
            <a:ext cx="1841099" cy="394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12563ff4ca9_0_0"/>
          <p:cNvPicPr preferRelativeResize="0"/>
          <p:nvPr/>
        </p:nvPicPr>
        <p:blipFill rotWithShape="1">
          <a:blip r:embed="rId4">
            <a:alphaModFix/>
          </a:blip>
          <a:srcRect b="0" l="0" r="32849" t="0"/>
          <a:stretch/>
        </p:blipFill>
        <p:spPr>
          <a:xfrm>
            <a:off x="480562" y="5956009"/>
            <a:ext cx="7021450" cy="75923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12563ff4ca9_0_0"/>
          <p:cNvSpPr txBox="1"/>
          <p:nvPr>
            <p:ph type="title"/>
          </p:nvPr>
        </p:nvSpPr>
        <p:spPr>
          <a:xfrm>
            <a:off x="293914" y="230981"/>
            <a:ext cx="116043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600">
                <a:solidFill>
                  <a:srgbClr val="2F5496"/>
                </a:solidFill>
              </a:rPr>
              <a:t>Pericardial Sac Mask Accuracy</a:t>
            </a:r>
            <a:endParaRPr/>
          </a:p>
        </p:txBody>
      </p:sp>
      <p:sp>
        <p:nvSpPr>
          <p:cNvPr id="314" name="Google Shape;314;g12563ff4ca9_0_0"/>
          <p:cNvSpPr txBox="1"/>
          <p:nvPr>
            <p:ph type="title"/>
          </p:nvPr>
        </p:nvSpPr>
        <p:spPr>
          <a:xfrm>
            <a:off x="4089950" y="5861200"/>
            <a:ext cx="80904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300">
                <a:solidFill>
                  <a:srgbClr val="E9EFF7"/>
                </a:solidFill>
                <a:latin typeface="Calibri"/>
                <a:ea typeface="Calibri"/>
                <a:cs typeface="Calibri"/>
                <a:sym typeface="Calibri"/>
              </a:rPr>
              <a:t>AI segmentation Results: Sac Mask Accuracy</a:t>
            </a:r>
            <a:endParaRPr b="0" sz="3300">
              <a:solidFill>
                <a:srgbClr val="E9EF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g12563ff4ca9_0_0"/>
          <p:cNvPicPr preferRelativeResize="0"/>
          <p:nvPr/>
        </p:nvPicPr>
        <p:blipFill rotWithShape="1">
          <a:blip r:embed="rId5">
            <a:alphaModFix/>
          </a:blip>
          <a:srcRect b="7984" l="5678" r="15338" t="3598"/>
          <a:stretch/>
        </p:blipFill>
        <p:spPr>
          <a:xfrm>
            <a:off x="5941375" y="1381425"/>
            <a:ext cx="1967625" cy="394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12563ff4ca9_0_0"/>
          <p:cNvPicPr preferRelativeResize="0"/>
          <p:nvPr/>
        </p:nvPicPr>
        <p:blipFill rotWithShape="1">
          <a:blip r:embed="rId3">
            <a:alphaModFix/>
          </a:blip>
          <a:srcRect b="8157" l="8292" r="23345" t="1508"/>
          <a:stretch/>
        </p:blipFill>
        <p:spPr>
          <a:xfrm>
            <a:off x="7832800" y="1381425"/>
            <a:ext cx="1841099" cy="394274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12563ff4ca9_0_0"/>
          <p:cNvSpPr txBox="1"/>
          <p:nvPr/>
        </p:nvSpPr>
        <p:spPr>
          <a:xfrm>
            <a:off x="4145700" y="2082625"/>
            <a:ext cx="217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Reference</a:t>
            </a:r>
            <a:endParaRPr b="1" sz="2400"/>
          </a:p>
        </p:txBody>
      </p:sp>
      <p:sp>
        <p:nvSpPr>
          <p:cNvPr id="318" name="Google Shape;318;g12563ff4ca9_0_0"/>
          <p:cNvSpPr txBox="1"/>
          <p:nvPr/>
        </p:nvSpPr>
        <p:spPr>
          <a:xfrm>
            <a:off x="4214550" y="4057413"/>
            <a:ext cx="217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AI Result</a:t>
            </a:r>
            <a:endParaRPr b="1" sz="2400"/>
          </a:p>
        </p:txBody>
      </p:sp>
      <p:pic>
        <p:nvPicPr>
          <p:cNvPr id="319" name="Google Shape;319;g12563ff4ca9_0_0"/>
          <p:cNvPicPr preferRelativeResize="0"/>
          <p:nvPr/>
        </p:nvPicPr>
        <p:blipFill rotWithShape="1">
          <a:blip r:embed="rId6">
            <a:alphaModFix/>
          </a:blip>
          <a:srcRect b="4351" l="3241" r="6220" t="0"/>
          <a:stretch/>
        </p:blipFill>
        <p:spPr>
          <a:xfrm>
            <a:off x="9587325" y="1381425"/>
            <a:ext cx="1841100" cy="3409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12563ff4ca9_0_0"/>
          <p:cNvSpPr txBox="1"/>
          <p:nvPr/>
        </p:nvSpPr>
        <p:spPr>
          <a:xfrm>
            <a:off x="580250" y="1858950"/>
            <a:ext cx="350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12563ff4ca9_0_0"/>
          <p:cNvSpPr txBox="1"/>
          <p:nvPr/>
        </p:nvSpPr>
        <p:spPr>
          <a:xfrm>
            <a:off x="651350" y="1327625"/>
            <a:ext cx="3367500" cy="44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Majority of slices show very good agreement (&gt;91%) between the UNet segmentation implementation vs manually-segmented reference.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(note detail differences, edge sharpness)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g12563ff4ca9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925" y="1191875"/>
            <a:ext cx="11818250" cy="44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12563ff4ca9_0_45"/>
          <p:cNvSpPr txBox="1"/>
          <p:nvPr>
            <p:ph type="title"/>
          </p:nvPr>
        </p:nvSpPr>
        <p:spPr>
          <a:xfrm>
            <a:off x="293914" y="230981"/>
            <a:ext cx="116043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600">
                <a:solidFill>
                  <a:srgbClr val="2F5496"/>
                </a:solidFill>
              </a:rPr>
              <a:t>Pericardial Sac Mask Accuracy</a:t>
            </a:r>
            <a:endParaRPr/>
          </a:p>
        </p:txBody>
      </p:sp>
      <p:pic>
        <p:nvPicPr>
          <p:cNvPr id="329" name="Google Shape;329;g12563ff4ca9_0_45"/>
          <p:cNvPicPr preferRelativeResize="0"/>
          <p:nvPr/>
        </p:nvPicPr>
        <p:blipFill rotWithShape="1">
          <a:blip r:embed="rId4">
            <a:alphaModFix/>
          </a:blip>
          <a:srcRect b="0" l="0" r="32849" t="0"/>
          <a:stretch/>
        </p:blipFill>
        <p:spPr>
          <a:xfrm>
            <a:off x="480562" y="5956009"/>
            <a:ext cx="7021450" cy="759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45a98cc77_0_0"/>
          <p:cNvSpPr txBox="1"/>
          <p:nvPr>
            <p:ph idx="1" type="body"/>
          </p:nvPr>
        </p:nvSpPr>
        <p:spPr>
          <a:xfrm>
            <a:off x="321925" y="1072825"/>
            <a:ext cx="5140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Background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o"/>
            </a:pPr>
            <a:r>
              <a:rPr lang="en-US" sz="1900"/>
              <a:t>Clinical Context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o"/>
            </a:pPr>
            <a:r>
              <a:rPr lang="en-US" sz="1900"/>
              <a:t>Significance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o"/>
            </a:pPr>
            <a:r>
              <a:rPr lang="en-US" sz="1900"/>
              <a:t>Existing Technical Work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o"/>
            </a:pPr>
            <a:r>
              <a:rPr lang="en-US" sz="1900"/>
              <a:t>Objectives</a:t>
            </a:r>
            <a:endParaRPr sz="19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Methods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o"/>
            </a:pPr>
            <a:r>
              <a:rPr lang="en-US" sz="1900"/>
              <a:t>Software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o"/>
            </a:pPr>
            <a:r>
              <a:rPr lang="en-US" sz="1900"/>
              <a:t>Hardware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o"/>
            </a:pPr>
            <a:r>
              <a:rPr lang="en-US" sz="1900"/>
              <a:t>Model choice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o"/>
            </a:pPr>
            <a:r>
              <a:rPr lang="en-US" sz="1900"/>
              <a:t>Preprocessing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o"/>
            </a:pPr>
            <a:r>
              <a:rPr lang="en-US" sz="1900"/>
              <a:t>Training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o"/>
            </a:pPr>
            <a:r>
              <a:rPr lang="en-US" sz="1900"/>
              <a:t>Evaluation</a:t>
            </a:r>
            <a:endParaRPr sz="19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AI segmentation Results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o"/>
            </a:pPr>
            <a:r>
              <a:rPr lang="en-US" sz="1900"/>
              <a:t>SAC Mask Accuracy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o"/>
            </a:pPr>
            <a:r>
              <a:rPr lang="en-US" sz="1900"/>
              <a:t>EAT Mask Accuracy</a:t>
            </a:r>
            <a:endParaRPr/>
          </a:p>
        </p:txBody>
      </p:sp>
      <p:sp>
        <p:nvSpPr>
          <p:cNvPr id="101" name="Google Shape;101;g1245a98cc77_0_0"/>
          <p:cNvSpPr txBox="1"/>
          <p:nvPr>
            <p:ph idx="1" type="body"/>
          </p:nvPr>
        </p:nvSpPr>
        <p:spPr>
          <a:xfrm>
            <a:off x="5385000" y="1086000"/>
            <a:ext cx="5140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Clinical/EAT Results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o"/>
            </a:pPr>
            <a:r>
              <a:rPr lang="en-US" sz="1913"/>
              <a:t>EAT Volume Accuracy</a:t>
            </a:r>
            <a:endParaRPr sz="1913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o"/>
            </a:pPr>
            <a:r>
              <a:rPr lang="en-US" sz="1913"/>
              <a:t>Comparison to Clinical AG Score</a:t>
            </a:r>
            <a:endParaRPr sz="1913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13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Discussion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o"/>
            </a:pPr>
            <a:r>
              <a:rPr lang="en-US" sz="1900"/>
              <a:t>Challenges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o"/>
            </a:pPr>
            <a:r>
              <a:rPr lang="en-US" sz="1900"/>
              <a:t>Future Work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References</a:t>
            </a:r>
            <a:endParaRPr/>
          </a:p>
        </p:txBody>
      </p:sp>
      <p:sp>
        <p:nvSpPr>
          <p:cNvPr id="102" name="Google Shape;102;g1245a98cc77_0_0"/>
          <p:cNvSpPr txBox="1"/>
          <p:nvPr>
            <p:ph type="title"/>
          </p:nvPr>
        </p:nvSpPr>
        <p:spPr>
          <a:xfrm>
            <a:off x="321922" y="85498"/>
            <a:ext cx="119190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600">
                <a:solidFill>
                  <a:srgbClr val="2F5496"/>
                </a:solidFill>
              </a:rPr>
              <a:t>Agenda</a:t>
            </a:r>
            <a:endParaRPr/>
          </a:p>
        </p:txBody>
      </p:sp>
      <p:pic>
        <p:nvPicPr>
          <p:cNvPr id="103" name="Google Shape;103;g1245a98cc77_0_0"/>
          <p:cNvPicPr preferRelativeResize="0"/>
          <p:nvPr/>
        </p:nvPicPr>
        <p:blipFill rotWithShape="1">
          <a:blip r:embed="rId3">
            <a:alphaModFix/>
          </a:blip>
          <a:srcRect b="0" l="0" r="31623" t="0"/>
          <a:stretch/>
        </p:blipFill>
        <p:spPr>
          <a:xfrm>
            <a:off x="480563" y="5956009"/>
            <a:ext cx="7149270" cy="759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g124c8fecf43_0_35"/>
          <p:cNvPicPr preferRelativeResize="0"/>
          <p:nvPr/>
        </p:nvPicPr>
        <p:blipFill rotWithShape="1">
          <a:blip r:embed="rId3">
            <a:alphaModFix/>
          </a:blip>
          <a:srcRect b="0" l="0" r="32849" t="0"/>
          <a:stretch/>
        </p:blipFill>
        <p:spPr>
          <a:xfrm>
            <a:off x="480562" y="5956009"/>
            <a:ext cx="7021450" cy="75923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124c8fecf43_0_35"/>
          <p:cNvSpPr txBox="1"/>
          <p:nvPr>
            <p:ph type="title"/>
          </p:nvPr>
        </p:nvSpPr>
        <p:spPr>
          <a:xfrm>
            <a:off x="293914" y="230981"/>
            <a:ext cx="116043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600">
                <a:solidFill>
                  <a:srgbClr val="2F5496"/>
                </a:solidFill>
              </a:rPr>
              <a:t>Pericardial Sac Mask Accuracy</a:t>
            </a:r>
            <a:endParaRPr/>
          </a:p>
        </p:txBody>
      </p:sp>
      <p:sp>
        <p:nvSpPr>
          <p:cNvPr id="336" name="Google Shape;336;g124c8fecf43_0_35"/>
          <p:cNvSpPr txBox="1"/>
          <p:nvPr/>
        </p:nvSpPr>
        <p:spPr>
          <a:xfrm>
            <a:off x="293925" y="4533532"/>
            <a:ext cx="11658600" cy="12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   Source 				   Reference/Manual				  AI/UNet	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 is inconsistent  - other slices show deep disagreement. This is likely due to having run too few epochs to adequately account for differences in anatomy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g124c8fecf43_0_35"/>
          <p:cNvSpPr txBox="1"/>
          <p:nvPr>
            <p:ph type="title"/>
          </p:nvPr>
        </p:nvSpPr>
        <p:spPr>
          <a:xfrm>
            <a:off x="4089950" y="5861200"/>
            <a:ext cx="80904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300">
                <a:solidFill>
                  <a:srgbClr val="E9EFF7"/>
                </a:solidFill>
                <a:latin typeface="Calibri"/>
                <a:ea typeface="Calibri"/>
                <a:cs typeface="Calibri"/>
                <a:sym typeface="Calibri"/>
              </a:rPr>
              <a:t>AI segmentation Results: Sac Mask Accuracy</a:t>
            </a:r>
            <a:endParaRPr b="0" sz="3300">
              <a:solidFill>
                <a:srgbClr val="E9EF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g124c8fecf43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8875" y="1191872"/>
            <a:ext cx="3316300" cy="33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124c8fecf43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7850" y="1191874"/>
            <a:ext cx="3316300" cy="33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124c8fecf43_0_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825" y="1191875"/>
            <a:ext cx="3316300" cy="33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g1245a98cc77_0_56"/>
          <p:cNvPicPr preferRelativeResize="0"/>
          <p:nvPr/>
        </p:nvPicPr>
        <p:blipFill rotWithShape="1">
          <a:blip r:embed="rId3">
            <a:alphaModFix/>
          </a:blip>
          <a:srcRect b="0" l="0" r="32849" t="0"/>
          <a:stretch/>
        </p:blipFill>
        <p:spPr>
          <a:xfrm>
            <a:off x="480562" y="5956009"/>
            <a:ext cx="7021450" cy="75923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1245a98cc77_0_56"/>
          <p:cNvSpPr txBox="1"/>
          <p:nvPr>
            <p:ph type="title"/>
          </p:nvPr>
        </p:nvSpPr>
        <p:spPr>
          <a:xfrm>
            <a:off x="293914" y="230981"/>
            <a:ext cx="116043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600">
                <a:solidFill>
                  <a:srgbClr val="2F5496"/>
                </a:solidFill>
              </a:rPr>
              <a:t>EAT</a:t>
            </a:r>
            <a:r>
              <a:rPr b="0" lang="en-US" sz="3600">
                <a:solidFill>
                  <a:srgbClr val="2F5496"/>
                </a:solidFill>
              </a:rPr>
              <a:t> Mask Accuracy</a:t>
            </a:r>
            <a:endParaRPr/>
          </a:p>
        </p:txBody>
      </p:sp>
      <p:sp>
        <p:nvSpPr>
          <p:cNvPr id="347" name="Google Shape;347;g1245a98cc77_0_56"/>
          <p:cNvSpPr txBox="1"/>
          <p:nvPr/>
        </p:nvSpPr>
        <p:spPr>
          <a:xfrm>
            <a:off x="758850" y="4508175"/>
            <a:ext cx="106743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i="1" lang="en-US" sz="2800">
                <a:latin typeface="Calibri"/>
                <a:ea typeface="Calibri"/>
                <a:cs typeface="Calibri"/>
                <a:sym typeface="Calibri"/>
              </a:rPr>
              <a:t> Reference/Manual				   AI/UNet				    Comparison</a:t>
            </a:r>
            <a:endParaRPr i="1" sz="2800"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Most slices show good agreement (~88%) between the UNet segmentation implementation and the manually-segmented reference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1245a98cc77_0_56"/>
          <p:cNvSpPr txBox="1"/>
          <p:nvPr>
            <p:ph type="title"/>
          </p:nvPr>
        </p:nvSpPr>
        <p:spPr>
          <a:xfrm>
            <a:off x="4089950" y="5861200"/>
            <a:ext cx="80904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300">
                <a:solidFill>
                  <a:srgbClr val="E9EFF7"/>
                </a:solidFill>
                <a:latin typeface="Calibri"/>
                <a:ea typeface="Calibri"/>
                <a:cs typeface="Calibri"/>
                <a:sym typeface="Calibri"/>
              </a:rPr>
              <a:t>AI segmentation Results: EAT Mask Accuracy</a:t>
            </a:r>
            <a:endParaRPr b="0" sz="3300">
              <a:solidFill>
                <a:srgbClr val="E9EF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g1245a98cc77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6175" y="1191851"/>
            <a:ext cx="3316300" cy="331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1245a98cc77_0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100" y="1191875"/>
            <a:ext cx="3316300" cy="33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1245a98cc77_0_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6925" y="1191875"/>
            <a:ext cx="3316300" cy="33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g124c8fecf43_0_4"/>
          <p:cNvPicPr preferRelativeResize="0"/>
          <p:nvPr/>
        </p:nvPicPr>
        <p:blipFill rotWithShape="1">
          <a:blip r:embed="rId3">
            <a:alphaModFix/>
          </a:blip>
          <a:srcRect b="0" l="0" r="32849" t="0"/>
          <a:stretch/>
        </p:blipFill>
        <p:spPr>
          <a:xfrm>
            <a:off x="480562" y="5956009"/>
            <a:ext cx="7021450" cy="75923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124c8fecf43_0_4"/>
          <p:cNvSpPr txBox="1"/>
          <p:nvPr>
            <p:ph type="title"/>
          </p:nvPr>
        </p:nvSpPr>
        <p:spPr>
          <a:xfrm>
            <a:off x="293914" y="230981"/>
            <a:ext cx="116043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600">
                <a:solidFill>
                  <a:srgbClr val="2F5496"/>
                </a:solidFill>
              </a:rPr>
              <a:t>EAT Mask Accuracy</a:t>
            </a:r>
            <a:endParaRPr/>
          </a:p>
        </p:txBody>
      </p:sp>
      <p:sp>
        <p:nvSpPr>
          <p:cNvPr id="358" name="Google Shape;358;g124c8fecf43_0_4"/>
          <p:cNvSpPr txBox="1"/>
          <p:nvPr/>
        </p:nvSpPr>
        <p:spPr>
          <a:xfrm>
            <a:off x="758850" y="4508175"/>
            <a:ext cx="106743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i="1" lang="en-US" sz="2800">
                <a:latin typeface="Calibri"/>
                <a:ea typeface="Calibri"/>
                <a:cs typeface="Calibri"/>
                <a:sym typeface="Calibri"/>
              </a:rPr>
              <a:t> Reference/Manual				   AI/UNet				    Comparison</a:t>
            </a:r>
            <a:endParaRPr i="1" sz="2800"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When Sac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Performance is inconsistent  - slices show very only partial agreement (~61%) between the UNet segmentation implementation and the manually-segmented reference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g124c8fecf43_0_4"/>
          <p:cNvSpPr txBox="1"/>
          <p:nvPr>
            <p:ph type="title"/>
          </p:nvPr>
        </p:nvSpPr>
        <p:spPr>
          <a:xfrm>
            <a:off x="4089950" y="5861200"/>
            <a:ext cx="80904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300">
                <a:solidFill>
                  <a:srgbClr val="E9EFF7"/>
                </a:solidFill>
                <a:latin typeface="Calibri"/>
                <a:ea typeface="Calibri"/>
                <a:cs typeface="Calibri"/>
                <a:sym typeface="Calibri"/>
              </a:rPr>
              <a:t>AI segmentation Results: EAT Mask Accuracy</a:t>
            </a:r>
            <a:endParaRPr b="0" sz="3300">
              <a:solidFill>
                <a:srgbClr val="E9EF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g124c8fecf43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6175" y="1191875"/>
            <a:ext cx="3316300" cy="33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24c8fecf43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100" y="1191875"/>
            <a:ext cx="3316300" cy="33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124c8fecf43_0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6850" y="1191875"/>
            <a:ext cx="3316300" cy="33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g1245a98cc77_0_63"/>
          <p:cNvPicPr preferRelativeResize="0"/>
          <p:nvPr/>
        </p:nvPicPr>
        <p:blipFill rotWithShape="1">
          <a:blip r:embed="rId3">
            <a:alphaModFix/>
          </a:blip>
          <a:srcRect b="0" l="0" r="32849" t="0"/>
          <a:stretch/>
        </p:blipFill>
        <p:spPr>
          <a:xfrm>
            <a:off x="480562" y="5956009"/>
            <a:ext cx="7021450" cy="75923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1245a98cc77_0_63"/>
          <p:cNvSpPr txBox="1"/>
          <p:nvPr>
            <p:ph type="title"/>
          </p:nvPr>
        </p:nvSpPr>
        <p:spPr>
          <a:xfrm>
            <a:off x="293914" y="230981"/>
            <a:ext cx="116043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600">
                <a:solidFill>
                  <a:srgbClr val="2F5496"/>
                </a:solidFill>
              </a:rPr>
              <a:t>EAT Volume Accuracy</a:t>
            </a:r>
            <a:endParaRPr/>
          </a:p>
        </p:txBody>
      </p:sp>
      <p:sp>
        <p:nvSpPr>
          <p:cNvPr id="369" name="Google Shape;369;g1245a98cc77_0_63"/>
          <p:cNvSpPr txBox="1"/>
          <p:nvPr/>
        </p:nvSpPr>
        <p:spPr>
          <a:xfrm>
            <a:off x="293928" y="1191975"/>
            <a:ext cx="5240700" cy="45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/>
          </a:bodyPr>
          <a:lstStyle/>
          <a:p>
            <a:pPr indent="-3530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-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datasets were used as training, with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four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as test sets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3530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-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Comparing total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volume of reference versus AI EAT masks via voxelwise summation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3530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-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Volume accuracy varied widely across datasets: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3530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-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P1: +/- 5.45% 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3530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-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P2: +/- 70.28%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3530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-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P3: +/- 7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.93% 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3530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-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P4: +/- 16.12%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3530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-"/>
            </a:pPr>
            <a:r>
              <a:rPr i="1" lang="en-US" sz="2800">
                <a:latin typeface="Calibri"/>
                <a:ea typeface="Calibri"/>
                <a:cs typeface="Calibri"/>
                <a:sym typeface="Calibri"/>
              </a:rPr>
              <a:t>P2’s acquisition was collected in a substantially different view (slice selection), which likely contributes to the errors seen</a:t>
            </a:r>
            <a:endParaRPr i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1245a98cc77_0_63"/>
          <p:cNvSpPr txBox="1"/>
          <p:nvPr>
            <p:ph type="title"/>
          </p:nvPr>
        </p:nvSpPr>
        <p:spPr>
          <a:xfrm>
            <a:off x="5330025" y="5861200"/>
            <a:ext cx="68502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300">
                <a:solidFill>
                  <a:srgbClr val="E9EFF7"/>
                </a:solidFill>
                <a:latin typeface="Calibri"/>
                <a:ea typeface="Calibri"/>
                <a:cs typeface="Calibri"/>
                <a:sym typeface="Calibri"/>
              </a:rPr>
              <a:t>Clinical</a:t>
            </a:r>
            <a:r>
              <a:rPr b="0" lang="en-US" sz="3300">
                <a:solidFill>
                  <a:srgbClr val="E9EFF7"/>
                </a:solidFill>
                <a:latin typeface="Calibri"/>
                <a:ea typeface="Calibri"/>
                <a:cs typeface="Calibri"/>
                <a:sym typeface="Calibri"/>
              </a:rPr>
              <a:t> Results: EAT Volume Accuracy</a:t>
            </a:r>
            <a:endParaRPr b="0" sz="3300">
              <a:solidFill>
                <a:srgbClr val="E9EF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g1245a98cc77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7118" y="1191881"/>
            <a:ext cx="5956001" cy="4364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g12563ff4ca9_0_21"/>
          <p:cNvPicPr preferRelativeResize="0"/>
          <p:nvPr/>
        </p:nvPicPr>
        <p:blipFill rotWithShape="1">
          <a:blip r:embed="rId3">
            <a:alphaModFix/>
          </a:blip>
          <a:srcRect b="0" l="0" r="32849" t="0"/>
          <a:stretch/>
        </p:blipFill>
        <p:spPr>
          <a:xfrm>
            <a:off x="480562" y="5956009"/>
            <a:ext cx="7021450" cy="75923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12563ff4ca9_0_21"/>
          <p:cNvSpPr txBox="1"/>
          <p:nvPr>
            <p:ph type="title"/>
          </p:nvPr>
        </p:nvSpPr>
        <p:spPr>
          <a:xfrm>
            <a:off x="293914" y="230981"/>
            <a:ext cx="116043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600">
                <a:solidFill>
                  <a:srgbClr val="2F5496"/>
                </a:solidFill>
              </a:rPr>
              <a:t>EAT Volume Accuracy</a:t>
            </a:r>
            <a:endParaRPr/>
          </a:p>
        </p:txBody>
      </p:sp>
      <p:sp>
        <p:nvSpPr>
          <p:cNvPr id="378" name="Google Shape;378;g12563ff4ca9_0_21"/>
          <p:cNvSpPr txBox="1"/>
          <p:nvPr/>
        </p:nvSpPr>
        <p:spPr>
          <a:xfrm>
            <a:off x="707475" y="5168888"/>
            <a:ext cx="107772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Test dataset with poorest volume accuracy performance had major offsets in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slice position and FOV  (well beyond +/- 5% data augmentation limits)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g12563ff4ca9_0_21"/>
          <p:cNvSpPr txBox="1"/>
          <p:nvPr>
            <p:ph type="title"/>
          </p:nvPr>
        </p:nvSpPr>
        <p:spPr>
          <a:xfrm>
            <a:off x="5330025" y="5861200"/>
            <a:ext cx="68502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300">
                <a:solidFill>
                  <a:srgbClr val="E9EFF7"/>
                </a:solidFill>
                <a:latin typeface="Calibri"/>
                <a:ea typeface="Calibri"/>
                <a:cs typeface="Calibri"/>
                <a:sym typeface="Calibri"/>
              </a:rPr>
              <a:t>Clinical Results: EAT Volume Accuracy</a:t>
            </a:r>
            <a:endParaRPr b="0" sz="3300">
              <a:solidFill>
                <a:srgbClr val="E9EF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Google Shape;380;g12563ff4ca9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925" y="2084601"/>
            <a:ext cx="5429726" cy="3014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12563ff4ca9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2036" y="2039933"/>
            <a:ext cx="5429726" cy="301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12563ff4ca9_0_21"/>
          <p:cNvSpPr txBox="1"/>
          <p:nvPr/>
        </p:nvSpPr>
        <p:spPr>
          <a:xfrm>
            <a:off x="293925" y="1684400"/>
            <a:ext cx="421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Good Performer (P1)</a:t>
            </a:r>
            <a:endParaRPr b="1" u="sng"/>
          </a:p>
        </p:txBody>
      </p:sp>
      <p:sp>
        <p:nvSpPr>
          <p:cNvPr id="383" name="Google Shape;383;g12563ff4ca9_0_21"/>
          <p:cNvSpPr txBox="1"/>
          <p:nvPr/>
        </p:nvSpPr>
        <p:spPr>
          <a:xfrm>
            <a:off x="6082025" y="1684400"/>
            <a:ext cx="421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Bad </a:t>
            </a:r>
            <a:r>
              <a:rPr b="1" lang="en-US" u="sng"/>
              <a:t>Performer (P2)</a:t>
            </a:r>
            <a:endParaRPr b="1" u="sng"/>
          </a:p>
        </p:txBody>
      </p:sp>
      <p:pic>
        <p:nvPicPr>
          <p:cNvPr id="384" name="Google Shape;384;g12563ff4ca9_0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97700" y="230975"/>
            <a:ext cx="2205950" cy="16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Google Shape;385;g12563ff4ca9_0_21"/>
          <p:cNvCxnSpPr/>
          <p:nvPr/>
        </p:nvCxnSpPr>
        <p:spPr>
          <a:xfrm flipH="1">
            <a:off x="4030925" y="737600"/>
            <a:ext cx="5968200" cy="1347000"/>
          </a:xfrm>
          <a:prstGeom prst="straightConnector1">
            <a:avLst/>
          </a:prstGeom>
          <a:noFill/>
          <a:ln cap="flat" cmpd="sng" w="114300">
            <a:solidFill>
              <a:srgbClr val="92D05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" name="Google Shape;386;g12563ff4ca9_0_21"/>
          <p:cNvCxnSpPr/>
          <p:nvPr/>
        </p:nvCxnSpPr>
        <p:spPr>
          <a:xfrm flipH="1">
            <a:off x="9792650" y="1329525"/>
            <a:ext cx="652500" cy="934200"/>
          </a:xfrm>
          <a:prstGeom prst="straightConnector1">
            <a:avLst/>
          </a:prstGeom>
          <a:noFill/>
          <a:ln cap="flat" cmpd="sng" w="1143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g1245a98cc77_0_70"/>
          <p:cNvPicPr preferRelativeResize="0"/>
          <p:nvPr/>
        </p:nvPicPr>
        <p:blipFill rotWithShape="1">
          <a:blip r:embed="rId3">
            <a:alphaModFix/>
          </a:blip>
          <a:srcRect b="0" l="0" r="32849" t="0"/>
          <a:stretch/>
        </p:blipFill>
        <p:spPr>
          <a:xfrm>
            <a:off x="480562" y="5956009"/>
            <a:ext cx="7021450" cy="75923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1245a98cc77_0_70"/>
          <p:cNvSpPr txBox="1"/>
          <p:nvPr>
            <p:ph type="title"/>
          </p:nvPr>
        </p:nvSpPr>
        <p:spPr>
          <a:xfrm>
            <a:off x="293914" y="230981"/>
            <a:ext cx="116043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600">
                <a:solidFill>
                  <a:srgbClr val="2F5496"/>
                </a:solidFill>
              </a:rPr>
              <a:t>Clinical AG Score Correlation</a:t>
            </a:r>
            <a:endParaRPr/>
          </a:p>
        </p:txBody>
      </p:sp>
      <p:sp>
        <p:nvSpPr>
          <p:cNvPr id="393" name="Google Shape;393;g1245a98cc77_0_70"/>
          <p:cNvSpPr txBox="1"/>
          <p:nvPr/>
        </p:nvSpPr>
        <p:spPr>
          <a:xfrm>
            <a:off x="210400" y="3517438"/>
            <a:ext cx="6930900" cy="22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Clinical AG Score (Agatston score): method to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stratify the risk for a major adverse cardiac event for patients via </a:t>
            </a:r>
            <a:r>
              <a:rPr b="1" i="1" lang="en-US" sz="2400">
                <a:latin typeface="Calibri"/>
                <a:ea typeface="Calibri"/>
                <a:cs typeface="Calibri"/>
                <a:sym typeface="Calibri"/>
              </a:rPr>
              <a:t>non-contrast CT calcium scoring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Calculated based on a weighted density score given to the highest attenuation value (HU) multiplied by the area of the calcification, for all calcifications in the image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g1245a98cc77_0_70"/>
          <p:cNvSpPr txBox="1"/>
          <p:nvPr>
            <p:ph type="title"/>
          </p:nvPr>
        </p:nvSpPr>
        <p:spPr>
          <a:xfrm>
            <a:off x="3649550" y="5861200"/>
            <a:ext cx="85305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300">
                <a:solidFill>
                  <a:srgbClr val="E9EFF7"/>
                </a:solidFill>
                <a:latin typeface="Calibri"/>
                <a:ea typeface="Calibri"/>
                <a:cs typeface="Calibri"/>
                <a:sym typeface="Calibri"/>
              </a:rPr>
              <a:t>Clinical Results: Comparison to Clinical AG Score</a:t>
            </a:r>
            <a:endParaRPr b="0" sz="3300">
              <a:solidFill>
                <a:srgbClr val="E9EF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" name="Google Shape;395;g1245a98cc77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50" y="1087806"/>
            <a:ext cx="10583299" cy="19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1245a98cc77_0_70"/>
          <p:cNvSpPr txBox="1"/>
          <p:nvPr/>
        </p:nvSpPr>
        <p:spPr>
          <a:xfrm>
            <a:off x="500345" y="2997097"/>
            <a:ext cx="63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CT Calcium Score images [5]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7" name="Google Shape;397;g1245a98cc77_0_70"/>
          <p:cNvPicPr preferRelativeResize="0"/>
          <p:nvPr/>
        </p:nvPicPr>
        <p:blipFill rotWithShape="1">
          <a:blip r:embed="rId5">
            <a:alphaModFix/>
          </a:blip>
          <a:srcRect b="2999" l="3154" r="1553" t="2678"/>
          <a:stretch/>
        </p:blipFill>
        <p:spPr>
          <a:xfrm>
            <a:off x="7277725" y="3226075"/>
            <a:ext cx="4506849" cy="23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1245a98cc77_0_80"/>
          <p:cNvPicPr preferRelativeResize="0"/>
          <p:nvPr/>
        </p:nvPicPr>
        <p:blipFill rotWithShape="1">
          <a:blip r:embed="rId3">
            <a:alphaModFix/>
          </a:blip>
          <a:srcRect b="0" l="0" r="36232" t="0"/>
          <a:stretch/>
        </p:blipFill>
        <p:spPr>
          <a:xfrm>
            <a:off x="480563" y="5956009"/>
            <a:ext cx="6667490" cy="75923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1245a98cc77_0_80"/>
          <p:cNvSpPr txBox="1"/>
          <p:nvPr>
            <p:ph type="title"/>
          </p:nvPr>
        </p:nvSpPr>
        <p:spPr>
          <a:xfrm>
            <a:off x="293914" y="230981"/>
            <a:ext cx="116043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600">
                <a:solidFill>
                  <a:srgbClr val="2F5496"/>
                </a:solidFill>
              </a:rPr>
              <a:t>Discussion: Challenges</a:t>
            </a:r>
            <a:endParaRPr/>
          </a:p>
        </p:txBody>
      </p:sp>
      <p:sp>
        <p:nvSpPr>
          <p:cNvPr id="405" name="Google Shape;405;g1245a98cc77_0_80"/>
          <p:cNvSpPr txBox="1"/>
          <p:nvPr/>
        </p:nvSpPr>
        <p:spPr>
          <a:xfrm>
            <a:off x="293914" y="1191985"/>
            <a:ext cx="11658600" cy="45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g1245a98cc77_0_80"/>
          <p:cNvSpPr txBox="1"/>
          <p:nvPr/>
        </p:nvSpPr>
        <p:spPr>
          <a:xfrm>
            <a:off x="293925" y="1466159"/>
            <a:ext cx="11054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parameter tuning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Evaluating cost functions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 loss functions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Unbalanced classes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g1245a98cc77_0_80"/>
          <p:cNvSpPr txBox="1"/>
          <p:nvPr>
            <p:ph type="title"/>
          </p:nvPr>
        </p:nvSpPr>
        <p:spPr>
          <a:xfrm>
            <a:off x="8186200" y="5861200"/>
            <a:ext cx="40059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300">
                <a:solidFill>
                  <a:srgbClr val="E9EFF7"/>
                </a:solidFill>
                <a:latin typeface="Calibri"/>
                <a:ea typeface="Calibri"/>
                <a:cs typeface="Calibri"/>
                <a:sym typeface="Calibri"/>
              </a:rPr>
              <a:t>Discussion: Challenges</a:t>
            </a:r>
            <a:endParaRPr b="0" sz="3300">
              <a:solidFill>
                <a:srgbClr val="E9EF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10"/>
          <p:cNvPicPr preferRelativeResize="0"/>
          <p:nvPr/>
        </p:nvPicPr>
        <p:blipFill rotWithShape="1">
          <a:blip r:embed="rId3">
            <a:alphaModFix/>
          </a:blip>
          <a:srcRect b="0" l="0" r="36233" t="0"/>
          <a:stretch/>
        </p:blipFill>
        <p:spPr>
          <a:xfrm>
            <a:off x="480563" y="5956009"/>
            <a:ext cx="6667490" cy="75923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10"/>
          <p:cNvSpPr txBox="1"/>
          <p:nvPr>
            <p:ph type="title"/>
          </p:nvPr>
        </p:nvSpPr>
        <p:spPr>
          <a:xfrm>
            <a:off x="293914" y="230981"/>
            <a:ext cx="11604172" cy="961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6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Future work </a:t>
            </a:r>
            <a:endParaRPr/>
          </a:p>
        </p:txBody>
      </p:sp>
      <p:sp>
        <p:nvSpPr>
          <p:cNvPr id="415" name="Google Shape;415;p10"/>
          <p:cNvSpPr txBox="1"/>
          <p:nvPr/>
        </p:nvSpPr>
        <p:spPr>
          <a:xfrm>
            <a:off x="293914" y="1191985"/>
            <a:ext cx="11658600" cy="4555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0"/>
          <p:cNvSpPr txBox="1"/>
          <p:nvPr/>
        </p:nvSpPr>
        <p:spPr>
          <a:xfrm>
            <a:off x="293925" y="1466159"/>
            <a:ext cx="11054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 of automated results required to investigate errors identified (ex: outliers)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hyperparameter optimization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 U-Net implementation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Region-growing approach to pericardial sac segmentation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0"/>
          <p:cNvSpPr txBox="1"/>
          <p:nvPr>
            <p:ph type="title"/>
          </p:nvPr>
        </p:nvSpPr>
        <p:spPr>
          <a:xfrm>
            <a:off x="6940925" y="5861200"/>
            <a:ext cx="52392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300">
                <a:solidFill>
                  <a:srgbClr val="E9EFF7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r>
              <a:rPr b="0" lang="en-US" sz="3300">
                <a:solidFill>
                  <a:srgbClr val="E9EFF7"/>
                </a:solidFill>
                <a:latin typeface="Calibri"/>
                <a:ea typeface="Calibri"/>
                <a:cs typeface="Calibri"/>
                <a:sym typeface="Calibri"/>
              </a:rPr>
              <a:t>: Future Work</a:t>
            </a:r>
            <a:endParaRPr b="0" sz="3300">
              <a:solidFill>
                <a:srgbClr val="E9EF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12"/>
          <p:cNvPicPr preferRelativeResize="0"/>
          <p:nvPr/>
        </p:nvPicPr>
        <p:blipFill rotWithShape="1">
          <a:blip r:embed="rId3">
            <a:alphaModFix/>
          </a:blip>
          <a:srcRect b="0" l="0" r="32096" t="0"/>
          <a:stretch/>
        </p:blipFill>
        <p:spPr>
          <a:xfrm>
            <a:off x="480562" y="5956009"/>
            <a:ext cx="7100109" cy="75923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12"/>
          <p:cNvSpPr txBox="1"/>
          <p:nvPr>
            <p:ph type="title"/>
          </p:nvPr>
        </p:nvSpPr>
        <p:spPr>
          <a:xfrm>
            <a:off x="293914" y="230981"/>
            <a:ext cx="11604172" cy="961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6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/>
          </a:p>
        </p:txBody>
      </p:sp>
      <p:sp>
        <p:nvSpPr>
          <p:cNvPr id="424" name="Google Shape;424;p12"/>
          <p:cNvSpPr txBox="1"/>
          <p:nvPr/>
        </p:nvSpPr>
        <p:spPr>
          <a:xfrm>
            <a:off x="293914" y="1191985"/>
            <a:ext cx="11658600" cy="4555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2"/>
          <p:cNvSpPr txBox="1"/>
          <p:nvPr/>
        </p:nvSpPr>
        <p:spPr>
          <a:xfrm>
            <a:off x="480562" y="1218984"/>
            <a:ext cx="107697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Goel, A., Knipe, H. Agatston score. Reference article, Radiopaedia.org. (accessed on 18 Apr 2022) https://doi.org/10.53347/rID-30926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Konwerski, M., Gąsecka, A., Opolski, G., Grabowski, M., &amp; Mazurek, T. (2022). Role of Epicardial Adipose Tissue in Cardiovascular Diseases: A Review. Biology, 11(3), 355.</a:t>
            </a:r>
            <a:endParaRPr sz="2200"/>
          </a:p>
          <a:p>
            <a:pPr indent="-2730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Iacobellis, G. (2022). Epicardial adipose tissue in contemporary cardiology. Nature Reviews Cardiology, 1-14. </a:t>
            </a:r>
            <a:endParaRPr sz="2200"/>
          </a:p>
          <a:p>
            <a:pPr indent="-2730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Iacobellis, G., Corradi, D., &amp; Sharma, A. M. (2005). Epicardial adipose tissue: anatomic, biomolecular and clinical relationships with the heart. Nature clinical practice Cardiovascular medicine, 2(10), 536-543.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Zorzi, A., Brunetti, G., Cardaioli, F., D'Arcangelo, F., Fabris, T., Gambato, M., ... &amp; Pontisso, P. (2021). Coronary artery calcium on standard chest computed tomography predicts cardiovascular events after liver transplantation. International Journal of Cardiology, 339, 219-224.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13"/>
          <p:cNvPicPr preferRelativeResize="0"/>
          <p:nvPr/>
        </p:nvPicPr>
        <p:blipFill rotWithShape="1">
          <a:blip r:embed="rId3">
            <a:alphaModFix/>
          </a:blip>
          <a:srcRect b="0" l="0" r="49492" t="0"/>
          <a:stretch/>
        </p:blipFill>
        <p:spPr>
          <a:xfrm>
            <a:off x="480556" y="5956000"/>
            <a:ext cx="5281125" cy="7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3"/>
          <p:cNvSpPr txBox="1"/>
          <p:nvPr/>
        </p:nvSpPr>
        <p:spPr>
          <a:xfrm>
            <a:off x="293914" y="1191985"/>
            <a:ext cx="11658600" cy="3151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1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</a:pPr>
            <a:r>
              <a:t/>
            </a:r>
            <a:endParaRPr b="0" i="0" sz="9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/>
          </a:p>
          <a:p>
            <a: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b="0" i="0" sz="4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>
            <p:ph type="title"/>
          </p:nvPr>
        </p:nvSpPr>
        <p:spPr>
          <a:xfrm>
            <a:off x="261255" y="230981"/>
            <a:ext cx="119190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6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Epicardial adipose tissue (EAT)</a:t>
            </a:r>
            <a:br>
              <a:rPr b="0" lang="en-US" sz="36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-US" sz="28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- Has structural and functional interactions with Heart</a:t>
            </a:r>
            <a:endParaRPr b="0" sz="36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261255" y="4019169"/>
            <a:ext cx="11642275" cy="1701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normal heart, fat distribution limited to major coronary branches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Hypertrophy is mainly on the right-hand side—the adipose tissue fills the epicardial spaces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EAT has biochemical, mechanical and thermogenic cardioprotective properties –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Myocardial homeostasis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anatomical barrier between EAT and myocardium –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interact locally</a:t>
            </a:r>
            <a:endParaRPr/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3">
            <a:alphaModFix/>
          </a:blip>
          <a:srcRect b="0" l="0" r="31625" t="0"/>
          <a:stretch/>
        </p:blipFill>
        <p:spPr>
          <a:xfrm>
            <a:off x="480563" y="5956009"/>
            <a:ext cx="7149270" cy="7592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2"/>
          <p:cNvGrpSpPr/>
          <p:nvPr/>
        </p:nvGrpSpPr>
        <p:grpSpPr>
          <a:xfrm>
            <a:off x="261250" y="1305908"/>
            <a:ext cx="6434700" cy="2572917"/>
            <a:chOff x="376428" y="1045699"/>
            <a:chExt cx="6434700" cy="2572917"/>
          </a:xfrm>
        </p:grpSpPr>
        <p:pic>
          <p:nvPicPr>
            <p:cNvPr id="113" name="Google Shape;113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0563" y="1049013"/>
              <a:ext cx="2626454" cy="2200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56587" y="1045699"/>
              <a:ext cx="2321699" cy="2203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p2"/>
            <p:cNvSpPr txBox="1"/>
            <p:nvPr/>
          </p:nvSpPr>
          <p:spPr>
            <a:xfrm>
              <a:off x="376428" y="3249316"/>
              <a:ext cx="643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Left: Normal heart (200g), Right: hypertrophic heart (900g) [4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]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2"/>
          <p:cNvGrpSpPr/>
          <p:nvPr/>
        </p:nvGrpSpPr>
        <p:grpSpPr>
          <a:xfrm>
            <a:off x="6639400" y="1177812"/>
            <a:ext cx="5541000" cy="2701013"/>
            <a:chOff x="59544" y="709557"/>
            <a:chExt cx="5541000" cy="2701013"/>
          </a:xfrm>
        </p:grpSpPr>
        <p:sp>
          <p:nvSpPr>
            <p:cNvPr id="117" name="Google Shape;117;p2"/>
            <p:cNvSpPr txBox="1"/>
            <p:nvPr/>
          </p:nvSpPr>
          <p:spPr>
            <a:xfrm>
              <a:off x="59544" y="3041270"/>
              <a:ext cx="5541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 of adipose tissue around the heart [2]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8" name="Google Shape;118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39734" y="709557"/>
              <a:ext cx="2820453" cy="2229068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ctr" dir="5400000" dist="50800">
                <a:schemeClr val="lt1"/>
              </a:outerShdw>
            </a:effectLst>
          </p:spPr>
        </p:pic>
      </p:grpSp>
      <p:sp>
        <p:nvSpPr>
          <p:cNvPr id="119" name="Google Shape;119;p2"/>
          <p:cNvSpPr txBox="1"/>
          <p:nvPr>
            <p:ph type="title"/>
          </p:nvPr>
        </p:nvSpPr>
        <p:spPr>
          <a:xfrm>
            <a:off x="7115725" y="5861200"/>
            <a:ext cx="50646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300">
                <a:solidFill>
                  <a:srgbClr val="E9EFF7"/>
                </a:solidFill>
                <a:latin typeface="Calibri"/>
                <a:ea typeface="Calibri"/>
                <a:cs typeface="Calibri"/>
                <a:sym typeface="Calibri"/>
              </a:rPr>
              <a:t>Background: Clinical Context</a:t>
            </a:r>
            <a:endParaRPr b="0" sz="3300">
              <a:solidFill>
                <a:srgbClr val="E9EF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3"/>
          <p:cNvGrpSpPr/>
          <p:nvPr/>
        </p:nvGrpSpPr>
        <p:grpSpPr>
          <a:xfrm>
            <a:off x="136468" y="933695"/>
            <a:ext cx="10826904" cy="2829784"/>
            <a:chOff x="44209" y="996757"/>
            <a:chExt cx="10826904" cy="2829784"/>
          </a:xfrm>
        </p:grpSpPr>
        <p:pic>
          <p:nvPicPr>
            <p:cNvPr id="126" name="Google Shape;126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209" y="996757"/>
              <a:ext cx="8021978" cy="2432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99225" y="996757"/>
              <a:ext cx="2141406" cy="10364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99225" y="2177940"/>
              <a:ext cx="2171888" cy="1120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3"/>
            <p:cNvSpPr txBox="1"/>
            <p:nvPr/>
          </p:nvSpPr>
          <p:spPr>
            <a:xfrm>
              <a:off x="272936" y="3457209"/>
              <a:ext cx="63509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EAT changes with age and in pathological conditions [3]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3"/>
          <p:cNvSpPr txBox="1"/>
          <p:nvPr>
            <p:ph type="title"/>
          </p:nvPr>
        </p:nvSpPr>
        <p:spPr>
          <a:xfrm>
            <a:off x="272936" y="85498"/>
            <a:ext cx="11919064" cy="848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6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Adverse cardiac diseases and events linked to EAT</a:t>
            </a:r>
            <a:endParaRPr/>
          </a:p>
        </p:txBody>
      </p:sp>
      <p:sp>
        <p:nvSpPr>
          <p:cNvPr id="131" name="Google Shape;131;p3"/>
          <p:cNvSpPr txBox="1"/>
          <p:nvPr/>
        </p:nvSpPr>
        <p:spPr>
          <a:xfrm>
            <a:off x="136468" y="3799318"/>
            <a:ext cx="11919064" cy="21771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 pathological cases, EAT affects heart and coronary arteries  via Vasocrine/Pancrine secretion of Cytokines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conditions like coronary artery disease, diabetes mellitus, heart failure and atrial fibrillation, in EAT: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Thermogenic function decreases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increases in the expression of genes encoding profibrotic and pro-apoptotic factors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EAT can be a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therapeutic target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3"/>
          <p:cNvPicPr preferRelativeResize="0"/>
          <p:nvPr/>
        </p:nvPicPr>
        <p:blipFill rotWithShape="1">
          <a:blip r:embed="rId6">
            <a:alphaModFix/>
          </a:blip>
          <a:srcRect b="0" l="0" r="31625" t="0"/>
          <a:stretch/>
        </p:blipFill>
        <p:spPr>
          <a:xfrm>
            <a:off x="480563" y="5956009"/>
            <a:ext cx="7149270" cy="75923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"/>
          <p:cNvSpPr txBox="1"/>
          <p:nvPr>
            <p:ph type="title"/>
          </p:nvPr>
        </p:nvSpPr>
        <p:spPr>
          <a:xfrm>
            <a:off x="7115725" y="5861200"/>
            <a:ext cx="50646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300">
                <a:solidFill>
                  <a:srgbClr val="E9EFF7"/>
                </a:solidFill>
                <a:latin typeface="Calibri"/>
                <a:ea typeface="Calibri"/>
                <a:cs typeface="Calibri"/>
                <a:sym typeface="Calibri"/>
              </a:rPr>
              <a:t>Background: Clinical Context</a:t>
            </a:r>
            <a:endParaRPr b="0" sz="3300">
              <a:solidFill>
                <a:srgbClr val="E9EF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6832725" y="5371000"/>
            <a:ext cx="535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atherogenic </a:t>
            </a:r>
            <a:r>
              <a:rPr lang="en-US" sz="1300"/>
              <a:t>- promote the formation of fatty plaques in the arteries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arrhythmogenic </a:t>
            </a:r>
            <a:r>
              <a:rPr lang="en-US" sz="1300"/>
              <a:t>- forms a prerequisite for the induction of an arrhythmia</a:t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2526943f44_1_3"/>
          <p:cNvPicPr preferRelativeResize="0"/>
          <p:nvPr/>
        </p:nvPicPr>
        <p:blipFill rotWithShape="1">
          <a:blip r:embed="rId3">
            <a:alphaModFix/>
          </a:blip>
          <a:srcRect b="0" l="0" r="31623" t="0"/>
          <a:stretch/>
        </p:blipFill>
        <p:spPr>
          <a:xfrm>
            <a:off x="480563" y="5956009"/>
            <a:ext cx="7149270" cy="75923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2526943f44_1_3"/>
          <p:cNvSpPr txBox="1"/>
          <p:nvPr>
            <p:ph type="title"/>
          </p:nvPr>
        </p:nvSpPr>
        <p:spPr>
          <a:xfrm>
            <a:off x="261256" y="38331"/>
            <a:ext cx="11283300" cy="8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600">
                <a:solidFill>
                  <a:srgbClr val="2F5496"/>
                </a:solidFill>
              </a:rPr>
              <a:t>Importance of quantification </a:t>
            </a:r>
            <a:r>
              <a:rPr b="0" lang="en-US" sz="3600">
                <a:solidFill>
                  <a:srgbClr val="2F5496"/>
                </a:solidFill>
              </a:rPr>
              <a:t>of EAT Volume</a:t>
            </a:r>
            <a:endParaRPr/>
          </a:p>
        </p:txBody>
      </p:sp>
      <p:sp>
        <p:nvSpPr>
          <p:cNvPr id="142" name="Google Shape;142;g12526943f44_1_3"/>
          <p:cNvSpPr txBox="1"/>
          <p:nvPr>
            <p:ph type="title"/>
          </p:nvPr>
        </p:nvSpPr>
        <p:spPr>
          <a:xfrm>
            <a:off x="6826550" y="5861200"/>
            <a:ext cx="53541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300">
                <a:solidFill>
                  <a:srgbClr val="E9EFF7"/>
                </a:solidFill>
                <a:latin typeface="Calibri"/>
                <a:ea typeface="Calibri"/>
                <a:cs typeface="Calibri"/>
                <a:sym typeface="Calibri"/>
              </a:rPr>
              <a:t>Background: Significance</a:t>
            </a:r>
            <a:endParaRPr b="0" sz="3300">
              <a:solidFill>
                <a:srgbClr val="E9EF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12526943f44_1_3"/>
          <p:cNvSpPr txBox="1"/>
          <p:nvPr/>
        </p:nvSpPr>
        <p:spPr>
          <a:xfrm>
            <a:off x="2416500" y="2268000"/>
            <a:ext cx="6655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44" name="Google Shape;144;g12526943f44_1_3"/>
          <p:cNvSpPr txBox="1"/>
          <p:nvPr/>
        </p:nvSpPr>
        <p:spPr>
          <a:xfrm>
            <a:off x="261267" y="936733"/>
            <a:ext cx="114351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-444500" lvl="0" marL="6096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Risk stratification, Prognostic information, and as a Therapeutic target</a:t>
            </a:r>
            <a:endParaRPr sz="2200"/>
          </a:p>
          <a:p>
            <a:pPr indent="0" lvl="0" marL="609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 </a:t>
            </a:r>
            <a:endParaRPr sz="2200"/>
          </a:p>
          <a:p>
            <a:pPr indent="-444500" lvl="0" marL="6096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Segmentation of EAT volumes is difficult but can assist in clinical workflow</a:t>
            </a:r>
            <a:endParaRPr sz="2200"/>
          </a:p>
          <a:p>
            <a:pPr indent="-444500" lvl="1" marL="12192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>
                <a:solidFill>
                  <a:schemeClr val="dk1"/>
                </a:solidFill>
              </a:rPr>
              <a:t>Has an inhomogeneous appearance - different fat densities &amp; artefacts</a:t>
            </a:r>
            <a:endParaRPr sz="2200"/>
          </a:p>
        </p:txBody>
      </p:sp>
      <p:sp>
        <p:nvSpPr>
          <p:cNvPr id="145" name="Google Shape;145;g12526943f44_1_3"/>
          <p:cNvSpPr txBox="1"/>
          <p:nvPr/>
        </p:nvSpPr>
        <p:spPr>
          <a:xfrm>
            <a:off x="378650" y="2820463"/>
            <a:ext cx="118020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/>
              <a:t>Examples of use cases</a:t>
            </a:r>
            <a:r>
              <a:rPr lang="en-US" sz="2200"/>
              <a:t>: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444500" lvl="0" marL="6096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Support screening/follow-up protocols of patients’ with cardiovascular risk factors</a:t>
            </a:r>
            <a:endParaRPr sz="2200"/>
          </a:p>
          <a:p>
            <a:pPr indent="0" lvl="0" marL="609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444500" lvl="0" marL="6096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Help cardiologist provide useful indications to modify an inappropriate 'lifestyle'</a:t>
            </a:r>
            <a:endParaRPr sz="2200"/>
          </a:p>
          <a:p>
            <a:pPr indent="0" lvl="0" marL="609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444500" lvl="0" marL="6096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Help improve the drug treatment with targeted interventions, before and after </a:t>
            </a:r>
            <a:r>
              <a:rPr lang="en-US" sz="2200">
                <a:solidFill>
                  <a:schemeClr val="dk1"/>
                </a:solidFill>
              </a:rPr>
              <a:t>therapy</a:t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"/>
          <p:cNvSpPr txBox="1"/>
          <p:nvPr>
            <p:ph type="title"/>
          </p:nvPr>
        </p:nvSpPr>
        <p:spPr>
          <a:xfrm>
            <a:off x="321922" y="85498"/>
            <a:ext cx="11919064" cy="848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6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Methods to </a:t>
            </a:r>
            <a:r>
              <a:rPr b="0" lang="en-US" sz="3600">
                <a:solidFill>
                  <a:srgbClr val="2F5496"/>
                </a:solidFill>
              </a:rPr>
              <a:t>a</a:t>
            </a:r>
            <a:r>
              <a:rPr b="0" lang="en-US" sz="36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ssess EAT </a:t>
            </a:r>
            <a:r>
              <a:rPr b="0" lang="en-US" sz="3600">
                <a:solidFill>
                  <a:srgbClr val="2F5496"/>
                </a:solidFill>
              </a:rPr>
              <a:t>v</a:t>
            </a:r>
            <a:r>
              <a:rPr b="0" lang="en-US" sz="36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olume</a:t>
            </a:r>
            <a:endParaRPr/>
          </a:p>
        </p:txBody>
      </p:sp>
      <p:pic>
        <p:nvPicPr>
          <p:cNvPr id="152" name="Google Shape;152;p4"/>
          <p:cNvPicPr preferRelativeResize="0"/>
          <p:nvPr/>
        </p:nvPicPr>
        <p:blipFill rotWithShape="1">
          <a:blip r:embed="rId3">
            <a:alphaModFix/>
          </a:blip>
          <a:srcRect b="0" l="0" r="31625" t="0"/>
          <a:stretch/>
        </p:blipFill>
        <p:spPr>
          <a:xfrm>
            <a:off x="480563" y="5956009"/>
            <a:ext cx="7149270" cy="7592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3" name="Google Shape;153;p4"/>
          <p:cNvGraphicFramePr/>
          <p:nvPr/>
        </p:nvGraphicFramePr>
        <p:xfrm>
          <a:off x="480572" y="146742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{F1789D7F-42BB-442A-9658-C703968EAA49}</a:tableStyleId>
              </a:tblPr>
              <a:tblGrid>
                <a:gridCol w="3519725"/>
                <a:gridCol w="3559625"/>
                <a:gridCol w="3837225"/>
              </a:tblGrid>
              <a:tr h="456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Method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Advantages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Challenges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747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MRI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 No ionizing radiation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- Excellent soft tissue contrast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- Large cohorts are less available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- Not readily available, high cost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- </a:t>
                      </a:r>
                      <a:r>
                        <a:rPr lang="en-US" sz="1800"/>
                        <a:t>Difficulty in localizing the pericardium in cardiovascular MR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915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Non-contrast CT calcium score images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 </a:t>
                      </a:r>
                      <a:r>
                        <a:rPr lang="en-US" sz="1800"/>
                        <a:t>Large cohorts available, since primary screening exam for cardiovascular health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 Slices are thick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 No contrast agent for fat boundary definition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65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High resolution CT angiography (CTA)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Overcomes disadvantages of Non-contrast CT for calcium score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 Large cohorts are less available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 Not a screening exam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54" name="Google Shape;154;p4"/>
          <p:cNvSpPr txBox="1"/>
          <p:nvPr>
            <p:ph type="title"/>
          </p:nvPr>
        </p:nvSpPr>
        <p:spPr>
          <a:xfrm>
            <a:off x="5805175" y="5861200"/>
            <a:ext cx="63753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300">
                <a:solidFill>
                  <a:srgbClr val="E9EFF7"/>
                </a:solidFill>
                <a:latin typeface="Calibri"/>
                <a:ea typeface="Calibri"/>
                <a:cs typeface="Calibri"/>
                <a:sym typeface="Calibri"/>
              </a:rPr>
              <a:t>Background: Imaging Modalities</a:t>
            </a:r>
            <a:endParaRPr b="0" sz="3300">
              <a:solidFill>
                <a:srgbClr val="E9EF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411370" y="4831422"/>
            <a:ext cx="635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modalities to assess epicardial adipose fat volume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4"/>
          <p:cNvSpPr txBox="1"/>
          <p:nvPr/>
        </p:nvSpPr>
        <p:spPr>
          <a:xfrm>
            <a:off x="411375" y="713475"/>
            <a:ext cx="1082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MRI, ECG and CT are widely used for quantification of adipose tissue (volume and/or thickness)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CT has higher resolution, more accurate quantification than MRI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5"/>
          <p:cNvPicPr preferRelativeResize="0"/>
          <p:nvPr/>
        </p:nvPicPr>
        <p:blipFill rotWithShape="1">
          <a:blip r:embed="rId3">
            <a:alphaModFix/>
          </a:blip>
          <a:srcRect b="0" l="0" r="31625" t="0"/>
          <a:stretch/>
        </p:blipFill>
        <p:spPr>
          <a:xfrm>
            <a:off x="480563" y="5956009"/>
            <a:ext cx="7149270" cy="75923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 txBox="1"/>
          <p:nvPr>
            <p:ph type="title"/>
          </p:nvPr>
        </p:nvSpPr>
        <p:spPr>
          <a:xfrm>
            <a:off x="261256" y="38331"/>
            <a:ext cx="11283044" cy="8980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6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Manual and </a:t>
            </a:r>
            <a:r>
              <a:rPr b="0" lang="en-US" sz="3600">
                <a:solidFill>
                  <a:srgbClr val="2F5496"/>
                </a:solidFill>
              </a:rPr>
              <a:t>A</a:t>
            </a:r>
            <a:r>
              <a:rPr b="0" lang="en-US" sz="36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utomatic EAT segmentation on CT</a:t>
            </a:r>
            <a:endParaRPr/>
          </a:p>
        </p:txBody>
      </p:sp>
      <p:sp>
        <p:nvSpPr>
          <p:cNvPr id="164" name="Google Shape;164;p5"/>
          <p:cNvSpPr txBox="1"/>
          <p:nvPr/>
        </p:nvSpPr>
        <p:spPr>
          <a:xfrm>
            <a:off x="261256" y="1032618"/>
            <a:ext cx="11544301" cy="1094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 Analysis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Time-consuming, requires skilled expertise, prone to inter- and intra-observer variability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to distinguish thin layer of pericardium tissue in CT scans w/ low contrast</a:t>
            </a:r>
            <a:endParaRPr/>
          </a:p>
          <a:p>
            <a:pPr indent="-9906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7637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3034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"/>
          <p:cNvSpPr txBox="1"/>
          <p:nvPr/>
        </p:nvSpPr>
        <p:spPr>
          <a:xfrm>
            <a:off x="1765238" y="4868031"/>
            <a:ext cx="7886700" cy="830997"/>
          </a:xfrm>
          <a:prstGeom prst="rect">
            <a:avLst/>
          </a:prstGeom>
          <a:noFill/>
          <a:ln cap="flat" cmpd="sng" w="952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Fat Method introduced which overcomes the errors when using 2CNNs to segment EAT</a:t>
            </a:r>
            <a:endParaRPr/>
          </a:p>
        </p:txBody>
      </p:sp>
      <p:sp>
        <p:nvSpPr>
          <p:cNvPr id="166" name="Google Shape;166;p5"/>
          <p:cNvSpPr txBox="1"/>
          <p:nvPr/>
        </p:nvSpPr>
        <p:spPr>
          <a:xfrm>
            <a:off x="261256" y="2383612"/>
            <a:ext cx="9976758" cy="2192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Automatic Methods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Floor of the log clustering algorithm and a set of morphological operations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2D Dense U-Net for automatically segmenting epicardium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 deep attention U-Net for segmenting the EAT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Dual U-Net framework on 2D images slices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CNNs to segment EAT and thoracic adipose tissue (error on top and bottom slices)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7637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3034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5"/>
          <p:cNvSpPr txBox="1"/>
          <p:nvPr>
            <p:ph type="title"/>
          </p:nvPr>
        </p:nvSpPr>
        <p:spPr>
          <a:xfrm>
            <a:off x="5406150" y="5861200"/>
            <a:ext cx="67746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300">
                <a:solidFill>
                  <a:srgbClr val="E9EFF7"/>
                </a:solidFill>
                <a:latin typeface="Calibri"/>
                <a:ea typeface="Calibri"/>
                <a:cs typeface="Calibri"/>
                <a:sym typeface="Calibri"/>
              </a:rPr>
              <a:t>Background: Existing Technical  Work</a:t>
            </a:r>
            <a:endParaRPr b="0" sz="3300">
              <a:solidFill>
                <a:srgbClr val="E9EF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6"/>
          <p:cNvPicPr preferRelativeResize="0"/>
          <p:nvPr/>
        </p:nvPicPr>
        <p:blipFill rotWithShape="1">
          <a:blip r:embed="rId3">
            <a:alphaModFix/>
          </a:blip>
          <a:srcRect b="0" l="0" r="30497" t="0"/>
          <a:stretch/>
        </p:blipFill>
        <p:spPr>
          <a:xfrm>
            <a:off x="480562" y="5956009"/>
            <a:ext cx="7267257" cy="75923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6"/>
          <p:cNvSpPr txBox="1"/>
          <p:nvPr>
            <p:ph type="title"/>
          </p:nvPr>
        </p:nvSpPr>
        <p:spPr>
          <a:xfrm>
            <a:off x="293914" y="230981"/>
            <a:ext cx="10515600" cy="6145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6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</p:txBody>
      </p:sp>
      <p:sp>
        <p:nvSpPr>
          <p:cNvPr id="175" name="Google Shape;175;p6"/>
          <p:cNvSpPr txBox="1"/>
          <p:nvPr/>
        </p:nvSpPr>
        <p:spPr>
          <a:xfrm>
            <a:off x="7403400" y="3925800"/>
            <a:ext cx="4638600" cy="18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6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6"/>
          <p:cNvSpPr txBox="1"/>
          <p:nvPr>
            <p:ph type="title"/>
          </p:nvPr>
        </p:nvSpPr>
        <p:spPr>
          <a:xfrm>
            <a:off x="7629825" y="5861200"/>
            <a:ext cx="45507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300">
                <a:solidFill>
                  <a:srgbClr val="E9EFF7"/>
                </a:solidFill>
                <a:latin typeface="Calibri"/>
                <a:ea typeface="Calibri"/>
                <a:cs typeface="Calibri"/>
                <a:sym typeface="Calibri"/>
              </a:rPr>
              <a:t>Background: Objectives</a:t>
            </a:r>
            <a:endParaRPr b="0" sz="3300">
              <a:solidFill>
                <a:srgbClr val="E9EF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6"/>
          <p:cNvSpPr txBox="1"/>
          <p:nvPr/>
        </p:nvSpPr>
        <p:spPr>
          <a:xfrm>
            <a:off x="293925" y="3815550"/>
            <a:ext cx="108540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Preprocessing</a:t>
            </a:r>
            <a:r>
              <a:rPr lang="en-US" sz="1900"/>
              <a:t> 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Training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Testing/Evaluation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SAC Mask Accuracy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EAT Mask Accuracy</a:t>
            </a:r>
            <a:endParaRPr sz="24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EAT volume accuracy</a:t>
            </a:r>
            <a:endParaRPr sz="1900"/>
          </a:p>
        </p:txBody>
      </p:sp>
      <p:grpSp>
        <p:nvGrpSpPr>
          <p:cNvPr id="178" name="Google Shape;178;p6"/>
          <p:cNvGrpSpPr/>
          <p:nvPr/>
        </p:nvGrpSpPr>
        <p:grpSpPr>
          <a:xfrm>
            <a:off x="293931" y="866989"/>
            <a:ext cx="10274295" cy="2937220"/>
            <a:chOff x="293913" y="1271069"/>
            <a:chExt cx="10235400" cy="2987408"/>
          </a:xfrm>
        </p:grpSpPr>
        <p:sp>
          <p:nvSpPr>
            <p:cNvPr id="179" name="Google Shape;179;p6"/>
            <p:cNvSpPr txBox="1"/>
            <p:nvPr/>
          </p:nvSpPr>
          <p:spPr>
            <a:xfrm>
              <a:off x="293913" y="3882877"/>
              <a:ext cx="102354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Deep learning neural network</a:t>
              </a:r>
              <a:endParaRPr/>
            </a:p>
          </p:txBody>
        </p:sp>
        <p:pic>
          <p:nvPicPr>
            <p:cNvPr id="180" name="Google Shape;180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3913" y="1271069"/>
              <a:ext cx="7936242" cy="26007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1245a98cc77_0_27"/>
          <p:cNvPicPr preferRelativeResize="0"/>
          <p:nvPr/>
        </p:nvPicPr>
        <p:blipFill rotWithShape="1">
          <a:blip r:embed="rId3">
            <a:alphaModFix/>
          </a:blip>
          <a:srcRect b="0" l="0" r="32473" t="0"/>
          <a:stretch/>
        </p:blipFill>
        <p:spPr>
          <a:xfrm>
            <a:off x="480563" y="5956009"/>
            <a:ext cx="7060781" cy="75923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245a98cc77_0_27"/>
          <p:cNvSpPr txBox="1"/>
          <p:nvPr>
            <p:ph type="title"/>
          </p:nvPr>
        </p:nvSpPr>
        <p:spPr>
          <a:xfrm>
            <a:off x="293914" y="230981"/>
            <a:ext cx="105156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600">
                <a:solidFill>
                  <a:srgbClr val="2F5496"/>
                </a:solidFill>
              </a:rPr>
              <a:t>GPU-accelerated workspace </a:t>
            </a:r>
            <a:endParaRPr/>
          </a:p>
        </p:txBody>
      </p:sp>
      <p:sp>
        <p:nvSpPr>
          <p:cNvPr id="187" name="Google Shape;187;g1245a98cc77_0_27"/>
          <p:cNvSpPr txBox="1"/>
          <p:nvPr>
            <p:ph type="title"/>
          </p:nvPr>
        </p:nvSpPr>
        <p:spPr>
          <a:xfrm>
            <a:off x="7629825" y="5861200"/>
            <a:ext cx="45507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0" lang="en-US" sz="3300">
                <a:solidFill>
                  <a:srgbClr val="E9EFF7"/>
                </a:solidFill>
                <a:latin typeface="Calibri"/>
                <a:ea typeface="Calibri"/>
                <a:cs typeface="Calibri"/>
                <a:sym typeface="Calibri"/>
              </a:rPr>
              <a:t>Methods: Hardware</a:t>
            </a:r>
            <a:endParaRPr b="0" sz="3300">
              <a:solidFill>
                <a:srgbClr val="E9EF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1245a98cc77_0_27"/>
          <p:cNvSpPr txBox="1"/>
          <p:nvPr/>
        </p:nvSpPr>
        <p:spPr>
          <a:xfrm>
            <a:off x="293925" y="1083850"/>
            <a:ext cx="114225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CUDA-accelerated Docker container was created</a:t>
            </a:r>
            <a:endParaRPr sz="22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Provides portability of the test environment, and enhances </a:t>
            </a:r>
            <a:r>
              <a:rPr lang="en-US" sz="2000"/>
              <a:t>reproducibility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Allows local development while supporting cloud/cluster deployment</a:t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Initial training was completed locally on a Windows 10 machine with 8c/16t Intel i7 Processor, 32Gb RAM, nVidia GTX1080 GPU</a:t>
            </a:r>
            <a:endParaRPr sz="22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Time per epoch: ~12 minutes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Total training time: ~6 hours</a:t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Final training was accelerated via Azure cloud infrastructure, with 128c/256t Intel Xeon Processor, 2Tb RAM, 4xnVidia T100 GPU</a:t>
            </a:r>
            <a:endParaRPr sz="22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Time per epoch: ~19 seconds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Total training time: ~9 minutes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PB-PlainBlueWhiteFram-WideScree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2019-03-08T20:05:43Z</dcterms:created>
  <dc:creator>Windows User</dc:creator>
</cp:coreProperties>
</file>